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8"/>
  </p:notesMasterIdLst>
  <p:sldIdLst>
    <p:sldId id="260" r:id="rId2"/>
    <p:sldId id="256" r:id="rId3"/>
    <p:sldId id="257" r:id="rId4"/>
    <p:sldId id="258" r:id="rId5"/>
    <p:sldId id="259" r:id="rId6"/>
    <p:sldId id="264" r:id="rId7"/>
    <p:sldId id="265" r:id="rId8"/>
    <p:sldId id="270" r:id="rId9"/>
    <p:sldId id="295" r:id="rId10"/>
    <p:sldId id="293" r:id="rId11"/>
    <p:sldId id="294" r:id="rId12"/>
    <p:sldId id="291" r:id="rId13"/>
    <p:sldId id="292" r:id="rId14"/>
    <p:sldId id="299" r:id="rId15"/>
    <p:sldId id="297" r:id="rId16"/>
    <p:sldId id="298" r:id="rId17"/>
    <p:sldId id="300" r:id="rId18"/>
    <p:sldId id="296" r:id="rId19"/>
    <p:sldId id="289" r:id="rId20"/>
    <p:sldId id="290" r:id="rId21"/>
    <p:sldId id="288" r:id="rId22"/>
    <p:sldId id="271" r:id="rId23"/>
    <p:sldId id="272" r:id="rId24"/>
    <p:sldId id="274" r:id="rId25"/>
    <p:sldId id="275" r:id="rId26"/>
    <p:sldId id="276" r:id="rId27"/>
    <p:sldId id="273" r:id="rId28"/>
    <p:sldId id="287" r:id="rId29"/>
    <p:sldId id="282" r:id="rId30"/>
    <p:sldId id="262" r:id="rId31"/>
    <p:sldId id="263" r:id="rId32"/>
    <p:sldId id="285" r:id="rId33"/>
    <p:sldId id="283" r:id="rId34"/>
    <p:sldId id="284" r:id="rId35"/>
    <p:sldId id="286" r:id="rId36"/>
    <p:sldId id="279"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F3300"/>
    <a:srgbClr val="FFFF00"/>
    <a:srgbClr val="FF0066"/>
    <a:srgbClr val="FF0000"/>
    <a:srgbClr val="66FF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338" autoAdjust="0"/>
    <p:restoredTop sz="94660"/>
  </p:normalViewPr>
  <p:slideViewPr>
    <p:cSldViewPr snapToGrid="0">
      <p:cViewPr>
        <p:scale>
          <a:sx n="81" d="100"/>
          <a:sy n="81" d="100"/>
        </p:scale>
        <p:origin x="-324" y="-7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6D6A90B-7511-4CBC-863A-9FD5BBA799A0}" type="datetimeFigureOut">
              <a:rPr lang="en-IN" smtClean="0"/>
              <a:t>19-04-2022</a:t>
            </a:fld>
            <a:endParaRPr lang="en-IN"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E136C8-1AC3-46AF-AD29-BB1F4AB41136}" type="slidenum">
              <a:rPr lang="en-IN" smtClean="0"/>
              <a:t>‹#›</a:t>
            </a:fld>
            <a:endParaRPr lang="en-IN" dirty="0"/>
          </a:p>
        </p:txBody>
      </p:sp>
    </p:spTree>
    <p:extLst>
      <p:ext uri="{BB962C8B-B14F-4D97-AF65-F5344CB8AC3E}">
        <p14:creationId xmlns:p14="http://schemas.microsoft.com/office/powerpoint/2010/main" val="42137007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8F0D9EA-41F3-4758-BDD7-4EE8353182E5}" type="datetimeFigureOut">
              <a:rPr lang="en-IN" smtClean="0"/>
              <a:t>19-04-2022</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C004BE67-BA87-4B88-8A81-4B5FB2DD5CE8}" type="slidenum">
              <a:rPr lang="en-IN" smtClean="0"/>
              <a:t>‹#›</a:t>
            </a:fld>
            <a:endParaRPr lang="en-IN" dirty="0"/>
          </a:p>
        </p:txBody>
      </p:sp>
    </p:spTree>
    <p:extLst>
      <p:ext uri="{BB962C8B-B14F-4D97-AF65-F5344CB8AC3E}">
        <p14:creationId xmlns:p14="http://schemas.microsoft.com/office/powerpoint/2010/main" val="31956930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8F0D9EA-41F3-4758-BDD7-4EE8353182E5}" type="datetimeFigureOut">
              <a:rPr lang="en-IN" smtClean="0"/>
              <a:t>19-04-2022</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C004BE67-BA87-4B88-8A81-4B5FB2DD5CE8}" type="slidenum">
              <a:rPr lang="en-IN" smtClean="0"/>
              <a:t>‹#›</a:t>
            </a:fld>
            <a:endParaRPr lang="en-IN" dirty="0"/>
          </a:p>
        </p:txBody>
      </p:sp>
    </p:spTree>
    <p:extLst>
      <p:ext uri="{BB962C8B-B14F-4D97-AF65-F5344CB8AC3E}">
        <p14:creationId xmlns:p14="http://schemas.microsoft.com/office/powerpoint/2010/main" val="34228264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8F0D9EA-41F3-4758-BDD7-4EE8353182E5}" type="datetimeFigureOut">
              <a:rPr lang="en-IN" smtClean="0"/>
              <a:t>19-04-2022</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C004BE67-BA87-4B88-8A81-4B5FB2DD5CE8}" type="slidenum">
              <a:rPr lang="en-IN" smtClean="0"/>
              <a:t>‹#›</a:t>
            </a:fld>
            <a:endParaRPr lang="en-IN"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383680482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8F0D9EA-41F3-4758-BDD7-4EE8353182E5}" type="datetimeFigureOut">
              <a:rPr lang="en-IN" smtClean="0"/>
              <a:t>19-04-2022</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C004BE67-BA87-4B88-8A81-4B5FB2DD5CE8}" type="slidenum">
              <a:rPr lang="en-IN" smtClean="0"/>
              <a:t>‹#›</a:t>
            </a:fld>
            <a:endParaRPr lang="en-IN" dirty="0"/>
          </a:p>
        </p:txBody>
      </p:sp>
    </p:spTree>
    <p:extLst>
      <p:ext uri="{BB962C8B-B14F-4D97-AF65-F5344CB8AC3E}">
        <p14:creationId xmlns:p14="http://schemas.microsoft.com/office/powerpoint/2010/main" val="81364285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8F0D9EA-41F3-4758-BDD7-4EE8353182E5}" type="datetimeFigureOut">
              <a:rPr lang="en-IN" smtClean="0"/>
              <a:t>19-04-2022</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C004BE67-BA87-4B88-8A81-4B5FB2DD5CE8}" type="slidenum">
              <a:rPr lang="en-IN" smtClean="0"/>
              <a:t>‹#›</a:t>
            </a:fld>
            <a:endParaRPr lang="en-IN"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424089735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8F0D9EA-41F3-4758-BDD7-4EE8353182E5}" type="datetimeFigureOut">
              <a:rPr lang="en-IN" smtClean="0"/>
              <a:t>19-04-2022</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C004BE67-BA87-4B88-8A81-4B5FB2DD5CE8}" type="slidenum">
              <a:rPr lang="en-IN" smtClean="0"/>
              <a:t>‹#›</a:t>
            </a:fld>
            <a:endParaRPr lang="en-IN" dirty="0"/>
          </a:p>
        </p:txBody>
      </p:sp>
    </p:spTree>
    <p:extLst>
      <p:ext uri="{BB962C8B-B14F-4D97-AF65-F5344CB8AC3E}">
        <p14:creationId xmlns:p14="http://schemas.microsoft.com/office/powerpoint/2010/main" val="307008101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8F0D9EA-41F3-4758-BDD7-4EE8353182E5}" type="datetimeFigureOut">
              <a:rPr lang="en-IN" smtClean="0"/>
              <a:t>19-04-2022</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C004BE67-BA87-4B88-8A81-4B5FB2DD5CE8}" type="slidenum">
              <a:rPr lang="en-IN" smtClean="0"/>
              <a:t>‹#›</a:t>
            </a:fld>
            <a:endParaRPr lang="en-IN" dirty="0"/>
          </a:p>
        </p:txBody>
      </p:sp>
    </p:spTree>
    <p:extLst>
      <p:ext uri="{BB962C8B-B14F-4D97-AF65-F5344CB8AC3E}">
        <p14:creationId xmlns:p14="http://schemas.microsoft.com/office/powerpoint/2010/main" val="138378674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8F0D9EA-41F3-4758-BDD7-4EE8353182E5}" type="datetimeFigureOut">
              <a:rPr lang="en-IN" smtClean="0"/>
              <a:t>19-04-2022</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C004BE67-BA87-4B88-8A81-4B5FB2DD5CE8}" type="slidenum">
              <a:rPr lang="en-IN" smtClean="0"/>
              <a:t>‹#›</a:t>
            </a:fld>
            <a:endParaRPr lang="en-IN" dirty="0"/>
          </a:p>
        </p:txBody>
      </p:sp>
    </p:spTree>
    <p:extLst>
      <p:ext uri="{BB962C8B-B14F-4D97-AF65-F5344CB8AC3E}">
        <p14:creationId xmlns:p14="http://schemas.microsoft.com/office/powerpoint/2010/main" val="39297068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8F0D9EA-41F3-4758-BDD7-4EE8353182E5}" type="datetimeFigureOut">
              <a:rPr lang="en-IN" smtClean="0"/>
              <a:t>19-04-2022</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C004BE67-BA87-4B88-8A81-4B5FB2DD5CE8}" type="slidenum">
              <a:rPr lang="en-IN" smtClean="0"/>
              <a:t>‹#›</a:t>
            </a:fld>
            <a:endParaRPr lang="en-IN" dirty="0"/>
          </a:p>
        </p:txBody>
      </p:sp>
    </p:spTree>
    <p:extLst>
      <p:ext uri="{BB962C8B-B14F-4D97-AF65-F5344CB8AC3E}">
        <p14:creationId xmlns:p14="http://schemas.microsoft.com/office/powerpoint/2010/main" val="225748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8F0D9EA-41F3-4758-BDD7-4EE8353182E5}" type="datetimeFigureOut">
              <a:rPr lang="en-IN" smtClean="0"/>
              <a:t>19-04-2022</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C004BE67-BA87-4B88-8A81-4B5FB2DD5CE8}" type="slidenum">
              <a:rPr lang="en-IN" smtClean="0"/>
              <a:t>‹#›</a:t>
            </a:fld>
            <a:endParaRPr lang="en-IN" dirty="0"/>
          </a:p>
        </p:txBody>
      </p:sp>
    </p:spTree>
    <p:extLst>
      <p:ext uri="{BB962C8B-B14F-4D97-AF65-F5344CB8AC3E}">
        <p14:creationId xmlns:p14="http://schemas.microsoft.com/office/powerpoint/2010/main" val="22368467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8F0D9EA-41F3-4758-BDD7-4EE8353182E5}" type="datetimeFigureOut">
              <a:rPr lang="en-IN" smtClean="0"/>
              <a:t>19-04-2022</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C004BE67-BA87-4B88-8A81-4B5FB2DD5CE8}" type="slidenum">
              <a:rPr lang="en-IN" smtClean="0"/>
              <a:t>‹#›</a:t>
            </a:fld>
            <a:endParaRPr lang="en-IN" dirty="0"/>
          </a:p>
        </p:txBody>
      </p:sp>
    </p:spTree>
    <p:extLst>
      <p:ext uri="{BB962C8B-B14F-4D97-AF65-F5344CB8AC3E}">
        <p14:creationId xmlns:p14="http://schemas.microsoft.com/office/powerpoint/2010/main" val="3602063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8F0D9EA-41F3-4758-BDD7-4EE8353182E5}" type="datetimeFigureOut">
              <a:rPr lang="en-IN" smtClean="0"/>
              <a:t>19-04-2022</a:t>
            </a:fld>
            <a:endParaRPr lang="en-IN" dirty="0"/>
          </a:p>
        </p:txBody>
      </p:sp>
      <p:sp>
        <p:nvSpPr>
          <p:cNvPr id="8" name="Footer Placeholder 7"/>
          <p:cNvSpPr>
            <a:spLocks noGrp="1"/>
          </p:cNvSpPr>
          <p:nvPr>
            <p:ph type="ftr" sz="quarter" idx="11"/>
          </p:nvPr>
        </p:nvSpPr>
        <p:spPr/>
        <p:txBody>
          <a:bodyPr/>
          <a:lstStyle/>
          <a:p>
            <a:endParaRPr lang="en-IN" dirty="0"/>
          </a:p>
        </p:txBody>
      </p:sp>
      <p:sp>
        <p:nvSpPr>
          <p:cNvPr id="9" name="Slide Number Placeholder 8"/>
          <p:cNvSpPr>
            <a:spLocks noGrp="1"/>
          </p:cNvSpPr>
          <p:nvPr>
            <p:ph type="sldNum" sz="quarter" idx="12"/>
          </p:nvPr>
        </p:nvSpPr>
        <p:spPr/>
        <p:txBody>
          <a:bodyPr/>
          <a:lstStyle/>
          <a:p>
            <a:fld id="{C004BE67-BA87-4B88-8A81-4B5FB2DD5CE8}" type="slidenum">
              <a:rPr lang="en-IN" smtClean="0"/>
              <a:t>‹#›</a:t>
            </a:fld>
            <a:endParaRPr lang="en-IN" dirty="0"/>
          </a:p>
        </p:txBody>
      </p:sp>
    </p:spTree>
    <p:extLst>
      <p:ext uri="{BB962C8B-B14F-4D97-AF65-F5344CB8AC3E}">
        <p14:creationId xmlns:p14="http://schemas.microsoft.com/office/powerpoint/2010/main" val="37031268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8F0D9EA-41F3-4758-BDD7-4EE8353182E5}" type="datetimeFigureOut">
              <a:rPr lang="en-IN" smtClean="0"/>
              <a:t>19-04-2022</a:t>
            </a:fld>
            <a:endParaRPr lang="en-IN" dirty="0"/>
          </a:p>
        </p:txBody>
      </p:sp>
      <p:sp>
        <p:nvSpPr>
          <p:cNvPr id="4" name="Footer Placeholder 3"/>
          <p:cNvSpPr>
            <a:spLocks noGrp="1"/>
          </p:cNvSpPr>
          <p:nvPr>
            <p:ph type="ftr" sz="quarter" idx="11"/>
          </p:nvPr>
        </p:nvSpPr>
        <p:spPr/>
        <p:txBody>
          <a:bodyPr/>
          <a:lstStyle/>
          <a:p>
            <a:endParaRPr lang="en-IN" dirty="0"/>
          </a:p>
        </p:txBody>
      </p:sp>
      <p:sp>
        <p:nvSpPr>
          <p:cNvPr id="5" name="Slide Number Placeholder 4"/>
          <p:cNvSpPr>
            <a:spLocks noGrp="1"/>
          </p:cNvSpPr>
          <p:nvPr>
            <p:ph type="sldNum" sz="quarter" idx="12"/>
          </p:nvPr>
        </p:nvSpPr>
        <p:spPr/>
        <p:txBody>
          <a:bodyPr/>
          <a:lstStyle/>
          <a:p>
            <a:fld id="{C004BE67-BA87-4B88-8A81-4B5FB2DD5CE8}" type="slidenum">
              <a:rPr lang="en-IN" smtClean="0"/>
              <a:t>‹#›</a:t>
            </a:fld>
            <a:endParaRPr lang="en-IN" dirty="0"/>
          </a:p>
        </p:txBody>
      </p:sp>
    </p:spTree>
    <p:extLst>
      <p:ext uri="{BB962C8B-B14F-4D97-AF65-F5344CB8AC3E}">
        <p14:creationId xmlns:p14="http://schemas.microsoft.com/office/powerpoint/2010/main" val="8117809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8F0D9EA-41F3-4758-BDD7-4EE8353182E5}" type="datetimeFigureOut">
              <a:rPr lang="en-IN" smtClean="0"/>
              <a:t>19-04-2022</a:t>
            </a:fld>
            <a:endParaRPr lang="en-IN" dirty="0"/>
          </a:p>
        </p:txBody>
      </p:sp>
      <p:sp>
        <p:nvSpPr>
          <p:cNvPr id="3" name="Footer Placeholder 2"/>
          <p:cNvSpPr>
            <a:spLocks noGrp="1"/>
          </p:cNvSpPr>
          <p:nvPr>
            <p:ph type="ftr" sz="quarter" idx="11"/>
          </p:nvPr>
        </p:nvSpPr>
        <p:spPr/>
        <p:txBody>
          <a:bodyPr/>
          <a:lstStyle/>
          <a:p>
            <a:endParaRPr lang="en-IN" dirty="0"/>
          </a:p>
        </p:txBody>
      </p:sp>
      <p:sp>
        <p:nvSpPr>
          <p:cNvPr id="4" name="Slide Number Placeholder 3"/>
          <p:cNvSpPr>
            <a:spLocks noGrp="1"/>
          </p:cNvSpPr>
          <p:nvPr>
            <p:ph type="sldNum" sz="quarter" idx="12"/>
          </p:nvPr>
        </p:nvSpPr>
        <p:spPr/>
        <p:txBody>
          <a:bodyPr/>
          <a:lstStyle/>
          <a:p>
            <a:fld id="{C004BE67-BA87-4B88-8A81-4B5FB2DD5CE8}" type="slidenum">
              <a:rPr lang="en-IN" smtClean="0"/>
              <a:t>‹#›</a:t>
            </a:fld>
            <a:endParaRPr lang="en-IN" dirty="0"/>
          </a:p>
        </p:txBody>
      </p:sp>
    </p:spTree>
    <p:extLst>
      <p:ext uri="{BB962C8B-B14F-4D97-AF65-F5344CB8AC3E}">
        <p14:creationId xmlns:p14="http://schemas.microsoft.com/office/powerpoint/2010/main" val="1851707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8F0D9EA-41F3-4758-BDD7-4EE8353182E5}" type="datetimeFigureOut">
              <a:rPr lang="en-IN" smtClean="0"/>
              <a:t>19-04-2022</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C004BE67-BA87-4B88-8A81-4B5FB2DD5CE8}" type="slidenum">
              <a:rPr lang="en-IN" smtClean="0"/>
              <a:t>‹#›</a:t>
            </a:fld>
            <a:endParaRPr lang="en-IN" dirty="0"/>
          </a:p>
        </p:txBody>
      </p:sp>
    </p:spTree>
    <p:extLst>
      <p:ext uri="{BB962C8B-B14F-4D97-AF65-F5344CB8AC3E}">
        <p14:creationId xmlns:p14="http://schemas.microsoft.com/office/powerpoint/2010/main" val="30855217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58F0D9EA-41F3-4758-BDD7-4EE8353182E5}" type="datetimeFigureOut">
              <a:rPr lang="en-IN" smtClean="0"/>
              <a:t>19-04-2022</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C004BE67-BA87-4B88-8A81-4B5FB2DD5CE8}" type="slidenum">
              <a:rPr lang="en-IN" smtClean="0"/>
              <a:t>‹#›</a:t>
            </a:fld>
            <a:endParaRPr lang="en-IN" dirty="0"/>
          </a:p>
        </p:txBody>
      </p:sp>
    </p:spTree>
    <p:extLst>
      <p:ext uri="{BB962C8B-B14F-4D97-AF65-F5344CB8AC3E}">
        <p14:creationId xmlns:p14="http://schemas.microsoft.com/office/powerpoint/2010/main" val="38139494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58F0D9EA-41F3-4758-BDD7-4EE8353182E5}" type="datetimeFigureOut">
              <a:rPr lang="en-IN" smtClean="0"/>
              <a:t>19-04-2022</a:t>
            </a:fld>
            <a:endParaRPr lang="en-IN"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C004BE67-BA87-4B88-8A81-4B5FB2DD5CE8}" type="slidenum">
              <a:rPr lang="en-IN" smtClean="0"/>
              <a:t>‹#›</a:t>
            </a:fld>
            <a:endParaRPr lang="en-IN" dirty="0"/>
          </a:p>
        </p:txBody>
      </p:sp>
    </p:spTree>
    <p:extLst>
      <p:ext uri="{BB962C8B-B14F-4D97-AF65-F5344CB8AC3E}">
        <p14:creationId xmlns:p14="http://schemas.microsoft.com/office/powerpoint/2010/main" val="217963548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www.javatpoint.com/" TargetMode="External"/><Relationship Id="rId2" Type="http://schemas.openxmlformats.org/officeDocument/2006/relationships/hyperlink" Target="http://www.google.com/" TargetMode="External"/><Relationship Id="rId1" Type="http://schemas.openxmlformats.org/officeDocument/2006/relationships/slideLayout" Target="../slideLayouts/slideLayout2.xml"/><Relationship Id="rId6" Type="http://schemas.openxmlformats.org/officeDocument/2006/relationships/hyperlink" Target="http://www.spring.io/" TargetMode="External"/><Relationship Id="rId5" Type="http://schemas.openxmlformats.org/officeDocument/2006/relationships/hyperlink" Target="http://www.stackoverflow.com/" TargetMode="External"/><Relationship Id="rId4" Type="http://schemas.openxmlformats.org/officeDocument/2006/relationships/hyperlink" Target="http://www.youtube.com/" TargetMode="External"/></Relationships>
</file>

<file path=ppt/slides/_rels/slide3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509449" y="365759"/>
            <a:ext cx="9091749" cy="2123658"/>
          </a:xfrm>
          <a:prstGeom prst="rect">
            <a:avLst/>
          </a:prstGeom>
          <a:noFill/>
        </p:spPr>
        <p:txBody>
          <a:bodyPr wrap="square" rtlCol="0">
            <a:spAutoFit/>
          </a:bodyPr>
          <a:lstStyle/>
          <a:p>
            <a:r>
              <a:rPr lang="en-IN" sz="6600" dirty="0" smtClean="0">
                <a:solidFill>
                  <a:schemeClr val="accent4"/>
                </a:solidFill>
                <a:effectLst>
                  <a:outerShdw blurRad="38100" dist="38100" dir="2700000" algn="tl">
                    <a:srgbClr val="000000">
                      <a:alpha val="43137"/>
                    </a:srgbClr>
                  </a:outerShdw>
                </a:effectLst>
                <a:latin typeface="Algerian" panose="04020705040A02060702" pitchFamily="82" charset="0"/>
                <a:cs typeface="Times New Roman" panose="02020603050405020304" pitchFamily="18" charset="0"/>
              </a:rPr>
              <a:t>CAFÉ TABLE RESERVATION System</a:t>
            </a:r>
            <a:endParaRPr lang="en-IN" sz="6600" dirty="0">
              <a:solidFill>
                <a:schemeClr val="accent4"/>
              </a:solidFill>
              <a:effectLst>
                <a:outerShdw blurRad="38100" dist="38100" dir="2700000" algn="tl">
                  <a:srgbClr val="000000">
                    <a:alpha val="43137"/>
                  </a:srgbClr>
                </a:outerShdw>
              </a:effectLst>
              <a:latin typeface="Algerian" panose="04020705040A02060702" pitchFamily="82" charset="0"/>
              <a:cs typeface="Times New Roman" panose="02020603050405020304" pitchFamily="18" charset="0"/>
            </a:endParaRPr>
          </a:p>
        </p:txBody>
      </p:sp>
      <p:sp>
        <p:nvSpPr>
          <p:cNvPr id="7" name="TextBox 6"/>
          <p:cNvSpPr txBox="1"/>
          <p:nvPr/>
        </p:nvSpPr>
        <p:spPr>
          <a:xfrm>
            <a:off x="7641771" y="4586589"/>
            <a:ext cx="3056707" cy="584775"/>
          </a:xfrm>
          <a:prstGeom prst="rect">
            <a:avLst/>
          </a:prstGeom>
          <a:noFill/>
        </p:spPr>
        <p:txBody>
          <a:bodyPr wrap="square" rtlCol="0">
            <a:spAutoFit/>
          </a:bodyPr>
          <a:lstStyle/>
          <a:p>
            <a:r>
              <a:rPr lang="en-US" sz="3200" dirty="0" smtClean="0">
                <a:solidFill>
                  <a:schemeClr val="accent4"/>
                </a:solidFill>
                <a:effectLst>
                  <a:outerShdw blurRad="38100" dist="38100" dir="2700000" algn="tl">
                    <a:srgbClr val="000000">
                      <a:alpha val="43137"/>
                    </a:srgbClr>
                  </a:outerShdw>
                </a:effectLst>
                <a:latin typeface="Algerian" panose="04020705040A02060702" pitchFamily="82" charset="0"/>
                <a:cs typeface="Times New Roman" panose="02020603050405020304" pitchFamily="18" charset="0"/>
              </a:rPr>
              <a:t>Batch-8</a:t>
            </a:r>
            <a:endParaRPr lang="en-IN" sz="3200" dirty="0">
              <a:solidFill>
                <a:schemeClr val="accent4"/>
              </a:solidFill>
              <a:effectLst>
                <a:outerShdw blurRad="38100" dist="38100" dir="2700000" algn="tl">
                  <a:srgbClr val="000000">
                    <a:alpha val="43137"/>
                  </a:srgbClr>
                </a:outerShdw>
              </a:effectLst>
              <a:latin typeface="Algerian" panose="04020705040A02060702" pitchFamily="82" charset="0"/>
              <a:cs typeface="Times New Roman" panose="02020603050405020304" pitchFamily="18" charset="0"/>
            </a:endParaRPr>
          </a:p>
        </p:txBody>
      </p:sp>
      <p:sp>
        <p:nvSpPr>
          <p:cNvPr id="3" name="AutoShape 2" descr="Beautiful Food Pictures | Download Free Images on Unsplash"/>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pic>
        <p:nvPicPr>
          <p:cNvPr id="1027" name="Picture 3"/>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09449" y="2489417"/>
            <a:ext cx="6336827" cy="3723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49329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1027"/>
                                        </p:tgtEl>
                                        <p:attrNameLst>
                                          <p:attrName>style.visibility</p:attrName>
                                        </p:attrNameLst>
                                      </p:cBhvr>
                                      <p:to>
                                        <p:strVal val="visible"/>
                                      </p:to>
                                    </p:set>
                                    <p:anim calcmode="lin" valueType="num">
                                      <p:cBhvr>
                                        <p:cTn id="7" dur="1000" fill="hold"/>
                                        <p:tgtEl>
                                          <p:spTgt spid="1027"/>
                                        </p:tgtEl>
                                        <p:attrNameLst>
                                          <p:attrName>ppt_w</p:attrName>
                                        </p:attrNameLst>
                                      </p:cBhvr>
                                      <p:tavLst>
                                        <p:tav tm="0">
                                          <p:val>
                                            <p:fltVal val="0"/>
                                          </p:val>
                                        </p:tav>
                                        <p:tav tm="100000">
                                          <p:val>
                                            <p:strVal val="#ppt_w"/>
                                          </p:val>
                                        </p:tav>
                                      </p:tavLst>
                                    </p:anim>
                                    <p:anim calcmode="lin" valueType="num">
                                      <p:cBhvr>
                                        <p:cTn id="8" dur="1000" fill="hold"/>
                                        <p:tgtEl>
                                          <p:spTgt spid="1027"/>
                                        </p:tgtEl>
                                        <p:attrNameLst>
                                          <p:attrName>ppt_h</p:attrName>
                                        </p:attrNameLst>
                                      </p:cBhvr>
                                      <p:tavLst>
                                        <p:tav tm="0">
                                          <p:val>
                                            <p:fltVal val="0"/>
                                          </p:val>
                                        </p:tav>
                                        <p:tav tm="100000">
                                          <p:val>
                                            <p:strVal val="#ppt_h"/>
                                          </p:val>
                                        </p:tav>
                                      </p:tavLst>
                                    </p:anim>
                                    <p:anim calcmode="lin" valueType="num">
                                      <p:cBhvr>
                                        <p:cTn id="9" dur="1000" fill="hold"/>
                                        <p:tgtEl>
                                          <p:spTgt spid="1027"/>
                                        </p:tgtEl>
                                        <p:attrNameLst>
                                          <p:attrName>style.rotation</p:attrName>
                                        </p:attrNameLst>
                                      </p:cBhvr>
                                      <p:tavLst>
                                        <p:tav tm="0">
                                          <p:val>
                                            <p:fltVal val="90"/>
                                          </p:val>
                                        </p:tav>
                                        <p:tav tm="100000">
                                          <p:val>
                                            <p:fltVal val="0"/>
                                          </p:val>
                                        </p:tav>
                                      </p:tavLst>
                                    </p:anim>
                                    <p:animEffect transition="in" filter="fade">
                                      <p:cBhvr>
                                        <p:cTn id="10" dur="1000"/>
                                        <p:tgtEl>
                                          <p:spTgt spid="1027"/>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nodeType="clickEffect">
                                  <p:stCondLst>
                                    <p:cond delay="0"/>
                                  </p:stCondLst>
                                  <p:childTnLst>
                                    <p:set>
                                      <p:cBhvr>
                                        <p:cTn id="14" dur="1" fill="hold">
                                          <p:stCondLst>
                                            <p:cond delay="0"/>
                                          </p:stCondLst>
                                        </p:cTn>
                                        <p:tgtEl>
                                          <p:spTgt spid="1027"/>
                                        </p:tgtEl>
                                        <p:attrNameLst>
                                          <p:attrName>style.visibility</p:attrName>
                                        </p:attrNameLst>
                                      </p:cBhvr>
                                      <p:to>
                                        <p:strVal val="visible"/>
                                      </p:to>
                                    </p:set>
                                    <p:anim calcmode="lin" valueType="num">
                                      <p:cBhvr>
                                        <p:cTn id="15" dur="1000" fill="hold"/>
                                        <p:tgtEl>
                                          <p:spTgt spid="1027"/>
                                        </p:tgtEl>
                                        <p:attrNameLst>
                                          <p:attrName>ppt_w</p:attrName>
                                        </p:attrNameLst>
                                      </p:cBhvr>
                                      <p:tavLst>
                                        <p:tav tm="0">
                                          <p:val>
                                            <p:fltVal val="0"/>
                                          </p:val>
                                        </p:tav>
                                        <p:tav tm="100000">
                                          <p:val>
                                            <p:strVal val="#ppt_w"/>
                                          </p:val>
                                        </p:tav>
                                      </p:tavLst>
                                    </p:anim>
                                    <p:anim calcmode="lin" valueType="num">
                                      <p:cBhvr>
                                        <p:cTn id="16" dur="1000" fill="hold"/>
                                        <p:tgtEl>
                                          <p:spTgt spid="1027"/>
                                        </p:tgtEl>
                                        <p:attrNameLst>
                                          <p:attrName>ppt_h</p:attrName>
                                        </p:attrNameLst>
                                      </p:cBhvr>
                                      <p:tavLst>
                                        <p:tav tm="0">
                                          <p:val>
                                            <p:fltVal val="0"/>
                                          </p:val>
                                        </p:tav>
                                        <p:tav tm="100000">
                                          <p:val>
                                            <p:strVal val="#ppt_h"/>
                                          </p:val>
                                        </p:tav>
                                      </p:tavLst>
                                    </p:anim>
                                    <p:anim calcmode="lin" valueType="num">
                                      <p:cBhvr>
                                        <p:cTn id="17" dur="1000" fill="hold"/>
                                        <p:tgtEl>
                                          <p:spTgt spid="1027"/>
                                        </p:tgtEl>
                                        <p:attrNameLst>
                                          <p:attrName>style.rotation</p:attrName>
                                        </p:attrNameLst>
                                      </p:cBhvr>
                                      <p:tavLst>
                                        <p:tav tm="0">
                                          <p:val>
                                            <p:fltVal val="90"/>
                                          </p:val>
                                        </p:tav>
                                        <p:tav tm="100000">
                                          <p:val>
                                            <p:fltVal val="0"/>
                                          </p:val>
                                        </p:tav>
                                      </p:tavLst>
                                    </p:anim>
                                    <p:animEffect transition="in" filter="fade">
                                      <p:cBhvr>
                                        <p:cTn id="18" dur="1000"/>
                                        <p:tgtEl>
                                          <p:spTgt spid="10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smtClean="0"/>
              <a:t>CSS</a:t>
            </a:r>
            <a:endParaRPr lang="en-US" sz="4800" dirty="0"/>
          </a:p>
        </p:txBody>
      </p:sp>
      <p:sp>
        <p:nvSpPr>
          <p:cNvPr id="3" name="Content Placeholder 2"/>
          <p:cNvSpPr>
            <a:spLocks noGrp="1"/>
          </p:cNvSpPr>
          <p:nvPr>
            <p:ph idx="1"/>
          </p:nvPr>
        </p:nvSpPr>
        <p:spPr>
          <a:xfrm>
            <a:off x="677334" y="1418493"/>
            <a:ext cx="9791374" cy="4622870"/>
          </a:xfrm>
        </p:spPr>
        <p:txBody>
          <a:bodyPr/>
          <a:lstStyle/>
          <a:p>
            <a:endParaRPr lang="en-US" sz="2400" dirty="0" smtClean="0"/>
          </a:p>
          <a:p>
            <a:pPr marL="0" indent="0">
              <a:buNone/>
            </a:pPr>
            <a:r>
              <a:rPr lang="en-US" sz="2400" dirty="0" smtClean="0"/>
              <a:t>CSS stands for Cascading Style Sheets</a:t>
            </a:r>
          </a:p>
          <a:p>
            <a:r>
              <a:rPr lang="en-US" sz="2400" dirty="0" smtClean="0"/>
              <a:t>CSS describes how HTML elements are to be displayed on screen, paper, or in other media</a:t>
            </a:r>
          </a:p>
          <a:p>
            <a:r>
              <a:rPr lang="en-US" sz="2400" dirty="0" smtClean="0"/>
              <a:t>CSS saves a lot of work. It can control the layout of multiple web pages all at once</a:t>
            </a:r>
          </a:p>
          <a:p>
            <a:r>
              <a:rPr lang="en-US" sz="2400" dirty="0" smtClean="0"/>
              <a:t>External stylesheets are stored in CSS files</a:t>
            </a:r>
          </a:p>
          <a:p>
            <a:r>
              <a:rPr lang="en-US" sz="2400" dirty="0" smtClean="0"/>
              <a:t>CSS is used to define styles for your web pages, including the design, layout and variations in display for different devices and screen sizes.</a:t>
            </a:r>
          </a:p>
          <a:p>
            <a:pPr marL="0" indent="0">
              <a:buNone/>
            </a:pPr>
            <a:endParaRPr lang="en-US" dirty="0"/>
          </a:p>
        </p:txBody>
      </p:sp>
      <p:sp>
        <p:nvSpPr>
          <p:cNvPr id="4" name="AutoShape 2" descr="Advanced CSS Selectors Course - Chicago Computer Classe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pic>
        <p:nvPicPr>
          <p:cNvPr id="614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30307" y="7937"/>
            <a:ext cx="3622431" cy="20792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551170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5400" dirty="0" smtClean="0"/>
              <a:t>BOOTSTRAP</a:t>
            </a:r>
            <a:endParaRPr lang="en-US" sz="5400" dirty="0"/>
          </a:p>
        </p:txBody>
      </p:sp>
      <p:sp>
        <p:nvSpPr>
          <p:cNvPr id="3" name="Content Placeholder 2"/>
          <p:cNvSpPr>
            <a:spLocks noGrp="1"/>
          </p:cNvSpPr>
          <p:nvPr>
            <p:ph idx="1"/>
          </p:nvPr>
        </p:nvSpPr>
        <p:spPr/>
        <p:txBody>
          <a:bodyPr>
            <a:normAutofit/>
          </a:bodyPr>
          <a:lstStyle/>
          <a:p>
            <a:r>
              <a:rPr lang="en-US" sz="2400" dirty="0"/>
              <a:t>Bootstrap is the popular HTML, CSS and JavaScript framework for developing a responsive and mobile friendly website</a:t>
            </a:r>
            <a:r>
              <a:rPr lang="en-US" sz="2400" dirty="0" smtClean="0"/>
              <a:t>.</a:t>
            </a:r>
          </a:p>
          <a:p>
            <a:r>
              <a:rPr lang="en-US" sz="2400" dirty="0"/>
              <a:t>Our Bootstrap </a:t>
            </a:r>
            <a:r>
              <a:rPr lang="en-US" sz="2400" dirty="0" smtClean="0"/>
              <a:t>includes many topics such as jumbotron</a:t>
            </a:r>
            <a:r>
              <a:rPr lang="en-US" sz="2400" dirty="0"/>
              <a:t>, table, button, grid, form, image, alert, wells, container, carousel, panels, glyphicon, badges, labels, progress bar, pagination, pager, list group, dropdown, collapse,tabs, pills, navbar, inputs, modals, tooltip, popover and scrollspy</a:t>
            </a:r>
            <a:r>
              <a:rPr lang="en-US" sz="2400" dirty="0" smtClean="0"/>
              <a:t>.</a:t>
            </a:r>
          </a:p>
          <a:p>
            <a:endParaRPr lang="en-US" sz="2400"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81292" y="105508"/>
            <a:ext cx="3764574" cy="4244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161972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82062"/>
            <a:ext cx="8596668" cy="973015"/>
          </a:xfrm>
        </p:spPr>
        <p:txBody>
          <a:bodyPr/>
          <a:lstStyle/>
          <a:p>
            <a:r>
              <a:rPr lang="en-US" dirty="0" smtClean="0"/>
              <a:t>Visual studio code</a:t>
            </a:r>
            <a:endParaRPr lang="en-US" dirty="0"/>
          </a:p>
        </p:txBody>
      </p:sp>
      <p:sp>
        <p:nvSpPr>
          <p:cNvPr id="3" name="Content Placeholder 2"/>
          <p:cNvSpPr>
            <a:spLocks noGrp="1"/>
          </p:cNvSpPr>
          <p:nvPr>
            <p:ph idx="1"/>
          </p:nvPr>
        </p:nvSpPr>
        <p:spPr>
          <a:xfrm>
            <a:off x="211015" y="879232"/>
            <a:ext cx="11254153" cy="5826368"/>
          </a:xfrm>
        </p:spPr>
        <p:txBody>
          <a:bodyPr>
            <a:normAutofit/>
          </a:bodyPr>
          <a:lstStyle/>
          <a:p>
            <a:r>
              <a:rPr lang="en-US" dirty="0"/>
              <a:t>Visual Studio is an integrated development environment (IDE) which is used to develop computer programs for Microsoft Windows, as well as web sites, web applications and web services</a:t>
            </a:r>
            <a:r>
              <a:rPr lang="en-US" dirty="0" smtClean="0"/>
              <a:t>.</a:t>
            </a:r>
          </a:p>
          <a:p>
            <a:r>
              <a:rPr lang="en-US" dirty="0"/>
              <a:t>There are many advantages over any other IDE; they are as follow:</a:t>
            </a:r>
          </a:p>
          <a:p>
            <a:r>
              <a:rPr lang="en-US" dirty="0"/>
              <a:t>1. Cross-platform support :</a:t>
            </a:r>
          </a:p>
          <a:p>
            <a:r>
              <a:rPr lang="en-US" dirty="0"/>
              <a:t>Windows</a:t>
            </a:r>
          </a:p>
          <a:p>
            <a:r>
              <a:rPr lang="en-US" dirty="0"/>
              <a:t>Linux</a:t>
            </a:r>
          </a:p>
          <a:p>
            <a:r>
              <a:rPr lang="en-US" dirty="0"/>
              <a:t>Mac</a:t>
            </a:r>
          </a:p>
          <a:p>
            <a:r>
              <a:rPr lang="en-US" dirty="0"/>
              <a:t>2. </a:t>
            </a:r>
            <a:r>
              <a:rPr lang="en-US" dirty="0" smtClean="0"/>
              <a:t>Light-weight</a:t>
            </a:r>
            <a:endParaRPr lang="en-US" dirty="0"/>
          </a:p>
          <a:p>
            <a:r>
              <a:rPr lang="en-US" dirty="0"/>
              <a:t>3. Robust Architecture</a:t>
            </a:r>
          </a:p>
          <a:p>
            <a:r>
              <a:rPr lang="en-US" dirty="0"/>
              <a:t>4. Intelli-Sense</a:t>
            </a:r>
          </a:p>
          <a:p>
            <a:r>
              <a:rPr lang="en-US" dirty="0"/>
              <a:t>5. Freeware: Free of Cost- probably the best feature of all for all the programmers out there, even more for the organizations.</a:t>
            </a:r>
          </a:p>
          <a:p>
            <a:endParaRPr lang="en-US" dirty="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39392" y="2146300"/>
            <a:ext cx="2143125" cy="2143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049798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515815"/>
            <a:ext cx="8596668" cy="1414585"/>
          </a:xfrm>
        </p:spPr>
        <p:txBody>
          <a:bodyPr>
            <a:normAutofit/>
          </a:bodyPr>
          <a:lstStyle/>
          <a:p>
            <a:r>
              <a:rPr lang="en-US" sz="4800" dirty="0" smtClean="0"/>
              <a:t>Angular</a:t>
            </a:r>
            <a:endParaRPr lang="en-US" sz="4800" dirty="0"/>
          </a:p>
        </p:txBody>
      </p:sp>
      <p:sp>
        <p:nvSpPr>
          <p:cNvPr id="3" name="Content Placeholder 2"/>
          <p:cNvSpPr>
            <a:spLocks noGrp="1"/>
          </p:cNvSpPr>
          <p:nvPr>
            <p:ph idx="1"/>
          </p:nvPr>
        </p:nvSpPr>
        <p:spPr>
          <a:xfrm>
            <a:off x="82062" y="1922585"/>
            <a:ext cx="12109938" cy="4595446"/>
          </a:xfrm>
        </p:spPr>
        <p:txBody>
          <a:bodyPr/>
          <a:lstStyle/>
          <a:p>
            <a:pPr marL="0" indent="0">
              <a:buNone/>
            </a:pPr>
            <a:r>
              <a:rPr lang="en-US" sz="2400" dirty="0"/>
              <a:t>Angular 8 is a client-side TypeScript based framework which is used to create dynamic web applications</a:t>
            </a:r>
            <a:r>
              <a:rPr lang="en-US" sz="2400" dirty="0" smtClean="0"/>
              <a:t>.</a:t>
            </a:r>
          </a:p>
          <a:p>
            <a:pPr marL="0" indent="0">
              <a:buNone/>
            </a:pPr>
            <a:r>
              <a:rPr lang="en-US" sz="3200" dirty="0" smtClean="0"/>
              <a:t> Features are:</a:t>
            </a:r>
          </a:p>
          <a:p>
            <a:r>
              <a:rPr lang="en-US" sz="2400" dirty="0"/>
              <a:t>Time-to-time (eg. </a:t>
            </a:r>
            <a:r>
              <a:rPr lang="en-US" sz="2400" dirty="0" smtClean="0"/>
              <a:t>new </a:t>
            </a:r>
            <a:r>
              <a:rPr lang="en-US" sz="2400" dirty="0"/>
              <a:t>update webs applications)</a:t>
            </a:r>
          </a:p>
          <a:p>
            <a:r>
              <a:rPr lang="en-US" sz="2400" dirty="0"/>
              <a:t>Location-to-location (eg. Weather-report web applications)</a:t>
            </a:r>
          </a:p>
          <a:p>
            <a:r>
              <a:rPr lang="en-US" sz="2400" dirty="0"/>
              <a:t>User-to-user (eg. Gmail, Facebook type applications)</a:t>
            </a:r>
          </a:p>
          <a:p>
            <a:endParaRPr lang="en-US" sz="2400" dirty="0"/>
          </a:p>
        </p:txBody>
      </p:sp>
    </p:spTree>
    <p:extLst>
      <p:ext uri="{BB962C8B-B14F-4D97-AF65-F5344CB8AC3E}">
        <p14:creationId xmlns:p14="http://schemas.microsoft.com/office/powerpoint/2010/main" val="23392590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9768" y="165463"/>
            <a:ext cx="8596668" cy="762001"/>
          </a:xfrm>
        </p:spPr>
        <p:txBody>
          <a:bodyPr/>
          <a:lstStyle/>
          <a:p>
            <a:r>
              <a:rPr lang="en-US" dirty="0" smtClean="0"/>
              <a:t>Flowchart</a:t>
            </a:r>
            <a:endParaRPr lang="en-US" dirty="0"/>
          </a:p>
        </p:txBody>
      </p:sp>
      <p:pic>
        <p:nvPicPr>
          <p:cNvPr id="4" name="Content Placeholder 3"/>
          <p:cNvPicPr>
            <a:picLocks noGrp="1" noChangeAspect="1"/>
          </p:cNvPicPr>
          <p:nvPr>
            <p:ph idx="1"/>
          </p:nvPr>
        </p:nvPicPr>
        <p:blipFill>
          <a:blip r:embed="rId2"/>
          <a:stretch>
            <a:fillRect/>
          </a:stretch>
        </p:blipFill>
        <p:spPr>
          <a:xfrm>
            <a:off x="0" y="927465"/>
            <a:ext cx="10789920" cy="5930536"/>
          </a:xfrm>
          <a:prstGeom prst="rect">
            <a:avLst/>
          </a:prstGeom>
        </p:spPr>
      </p:pic>
    </p:spTree>
    <p:extLst>
      <p:ext uri="{BB962C8B-B14F-4D97-AF65-F5344CB8AC3E}">
        <p14:creationId xmlns:p14="http://schemas.microsoft.com/office/powerpoint/2010/main" val="2634753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SPRING BOOT</a:t>
            </a:r>
            <a:endParaRPr lang="en-US" dirty="0"/>
          </a:p>
        </p:txBody>
      </p:sp>
      <p:sp>
        <p:nvSpPr>
          <p:cNvPr id="3" name="Content Placeholder 2"/>
          <p:cNvSpPr>
            <a:spLocks noGrp="1"/>
          </p:cNvSpPr>
          <p:nvPr>
            <p:ph idx="1"/>
          </p:nvPr>
        </p:nvSpPr>
        <p:spPr>
          <a:xfrm>
            <a:off x="304799" y="1359877"/>
            <a:ext cx="10175631" cy="4681485"/>
          </a:xfrm>
        </p:spPr>
        <p:txBody>
          <a:bodyPr/>
          <a:lstStyle/>
          <a:p>
            <a:pPr marL="0" indent="0">
              <a:buNone/>
            </a:pPr>
            <a:r>
              <a:rPr lang="en-US" sz="2000" dirty="0"/>
              <a:t>Spring Boot provides a good platform for Java developers to develop a stand-alone and production-grade spring application that </a:t>
            </a:r>
            <a:r>
              <a:rPr lang="en-US" sz="2000" dirty="0" smtClean="0"/>
              <a:t>we </a:t>
            </a:r>
            <a:r>
              <a:rPr lang="en-US" sz="2000" dirty="0"/>
              <a:t>can </a:t>
            </a:r>
            <a:r>
              <a:rPr lang="en-US" sz="2000" b="1" dirty="0"/>
              <a:t>just </a:t>
            </a:r>
            <a:r>
              <a:rPr lang="en-US" sz="2000" b="1" dirty="0" smtClean="0"/>
              <a:t>run</a:t>
            </a:r>
          </a:p>
          <a:p>
            <a:pPr marL="0" indent="0">
              <a:buNone/>
            </a:pPr>
            <a:r>
              <a:rPr lang="en-US" sz="3600" dirty="0"/>
              <a:t>Advantages</a:t>
            </a:r>
          </a:p>
          <a:p>
            <a:r>
              <a:rPr lang="en-US" sz="2000" dirty="0"/>
              <a:t>Spring Boot offers the following advantages to its developers −</a:t>
            </a:r>
          </a:p>
          <a:p>
            <a:r>
              <a:rPr lang="en-US" sz="2000" dirty="0"/>
              <a:t>Easy to understand and develop spring </a:t>
            </a:r>
            <a:r>
              <a:rPr lang="en-US" sz="2000" dirty="0" smtClean="0"/>
              <a:t>applications</a:t>
            </a:r>
            <a:endParaRPr lang="en-US" sz="2000" dirty="0"/>
          </a:p>
          <a:p>
            <a:r>
              <a:rPr lang="en-US" sz="2000" dirty="0"/>
              <a:t>Increases productivity</a:t>
            </a:r>
          </a:p>
          <a:p>
            <a:r>
              <a:rPr lang="en-US" sz="2000" dirty="0"/>
              <a:t>Reduces the development time</a:t>
            </a:r>
          </a:p>
          <a:p>
            <a:pPr marL="0" indent="0">
              <a:buNone/>
            </a:pPr>
            <a:endParaRPr lang="en-US" dirty="0"/>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71010" y="2090128"/>
            <a:ext cx="3668590" cy="26108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764886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5400" dirty="0" smtClean="0"/>
              <a:t>MYSQL</a:t>
            </a:r>
            <a:endParaRPr lang="en-US" sz="5400" dirty="0"/>
          </a:p>
        </p:txBody>
      </p:sp>
      <p:sp>
        <p:nvSpPr>
          <p:cNvPr id="3" name="Content Placeholder 2"/>
          <p:cNvSpPr>
            <a:spLocks noGrp="1"/>
          </p:cNvSpPr>
          <p:nvPr>
            <p:ph idx="1"/>
          </p:nvPr>
        </p:nvSpPr>
        <p:spPr>
          <a:xfrm>
            <a:off x="677334" y="1817077"/>
            <a:ext cx="8596668" cy="4224285"/>
          </a:xfrm>
        </p:spPr>
        <p:txBody>
          <a:bodyPr>
            <a:normAutofit/>
          </a:bodyPr>
          <a:lstStyle/>
          <a:p>
            <a:r>
              <a:rPr lang="en-US" sz="2000" dirty="0"/>
              <a:t>MySQL is a relational database management system based on the Structured Query Language, which is the popular language for accessing and managing the records in the database</a:t>
            </a:r>
            <a:r>
              <a:rPr lang="en-US" sz="2000" dirty="0" smtClean="0"/>
              <a:t>.</a:t>
            </a:r>
          </a:p>
          <a:p>
            <a:r>
              <a:rPr lang="en-US" sz="2000" dirty="0" smtClean="0"/>
              <a:t> </a:t>
            </a:r>
            <a:r>
              <a:rPr lang="en-US" sz="2000" dirty="0"/>
              <a:t>MySQL is currently the most popular database management system software used for managing the relational database</a:t>
            </a:r>
            <a:r>
              <a:rPr lang="en-US" sz="2000" dirty="0" smtClean="0"/>
              <a:t>.</a:t>
            </a:r>
          </a:p>
          <a:p>
            <a:r>
              <a:rPr lang="en-US" sz="2000" dirty="0" smtClean="0"/>
              <a:t> </a:t>
            </a:r>
            <a:r>
              <a:rPr lang="en-US" sz="2000" dirty="0"/>
              <a:t>It is open-source database software, which is supported by Oracle Company. </a:t>
            </a:r>
            <a:endParaRPr lang="en-US" sz="2000" dirty="0" smtClean="0"/>
          </a:p>
          <a:p>
            <a:r>
              <a:rPr lang="en-US" sz="2000" dirty="0" smtClean="0"/>
              <a:t>It </a:t>
            </a:r>
            <a:r>
              <a:rPr lang="en-US" sz="2000" dirty="0"/>
              <a:t>is fast, scalable, and easy to use database management system in comparison with Microsoft SQL Server and Oracle Database. </a:t>
            </a:r>
            <a:endParaRPr lang="en-US" sz="2000" dirty="0" smtClean="0"/>
          </a:p>
        </p:txBody>
      </p:sp>
      <p:pic>
        <p:nvPicPr>
          <p:cNvPr id="4098" name="Picture 2" descr="MySQ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43446" y="1055077"/>
            <a:ext cx="3294185" cy="27314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88628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MySQL Queries</a:t>
            </a:r>
            <a:endParaRPr lang="en-US" dirty="0"/>
          </a:p>
        </p:txBody>
      </p:sp>
      <p:sp>
        <p:nvSpPr>
          <p:cNvPr id="3" name="Content Placeholder 2"/>
          <p:cNvSpPr>
            <a:spLocks noGrp="1"/>
          </p:cNvSpPr>
          <p:nvPr>
            <p:ph idx="1"/>
          </p:nvPr>
        </p:nvSpPr>
        <p:spPr/>
        <p:txBody>
          <a:bodyPr/>
          <a:lstStyle/>
          <a:p>
            <a:r>
              <a:rPr lang="en-US" dirty="0" smtClean="0"/>
              <a:t> </a:t>
            </a:r>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2" y="1268105"/>
            <a:ext cx="4152900" cy="11975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9202" y="2465690"/>
            <a:ext cx="4152900" cy="26787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9202" y="5144412"/>
            <a:ext cx="4152900" cy="17135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953585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257908"/>
            <a:ext cx="8596668" cy="1672492"/>
          </a:xfrm>
        </p:spPr>
        <p:txBody>
          <a:bodyPr/>
          <a:lstStyle/>
          <a:p>
            <a:r>
              <a:rPr lang="en-US" dirty="0" smtClean="0"/>
              <a:t>HIBERNATE</a:t>
            </a:r>
            <a:endParaRPr lang="en-US" dirty="0"/>
          </a:p>
        </p:txBody>
      </p:sp>
      <p:sp>
        <p:nvSpPr>
          <p:cNvPr id="3" name="Content Placeholder 2"/>
          <p:cNvSpPr>
            <a:spLocks noGrp="1"/>
          </p:cNvSpPr>
          <p:nvPr>
            <p:ph idx="1"/>
          </p:nvPr>
        </p:nvSpPr>
        <p:spPr>
          <a:xfrm>
            <a:off x="82062" y="820615"/>
            <a:ext cx="9191940" cy="5220748"/>
          </a:xfrm>
        </p:spPr>
        <p:txBody>
          <a:bodyPr>
            <a:normAutofit/>
          </a:bodyPr>
          <a:lstStyle/>
          <a:p>
            <a:r>
              <a:rPr lang="en-US" sz="2000" dirty="0"/>
              <a:t>Hibernate is a Java framework that simplifies the development of Java application to interact with the database. </a:t>
            </a:r>
            <a:endParaRPr lang="en-US" sz="2000" dirty="0" smtClean="0"/>
          </a:p>
          <a:p>
            <a:r>
              <a:rPr lang="en-US" sz="2000" dirty="0" smtClean="0"/>
              <a:t>It </a:t>
            </a:r>
            <a:r>
              <a:rPr lang="en-US" sz="2000" dirty="0"/>
              <a:t>is an open source, lightweight, ORM (Object Relational Mapping) tool. Hibernate implements the specifications of JPA (Java Persistence API) for data persistence</a:t>
            </a:r>
            <a:r>
              <a:rPr lang="en-US" sz="2000" dirty="0" smtClean="0"/>
              <a:t>.</a:t>
            </a:r>
          </a:p>
          <a:p>
            <a:pPr marL="0" indent="0">
              <a:buNone/>
            </a:pPr>
            <a:r>
              <a:rPr lang="en-US" sz="2000" dirty="0"/>
              <a:t>ORM Tool</a:t>
            </a:r>
          </a:p>
          <a:p>
            <a:r>
              <a:rPr lang="en-US" sz="2000" dirty="0"/>
              <a:t>An ORM tool simplifies the data creation, data manipulation and data access. It is a programming technique that maps the object to the data stored in the database.</a:t>
            </a:r>
          </a:p>
          <a:p>
            <a:r>
              <a:rPr lang="en-US" sz="2000" dirty="0"/>
              <a:t>The ORM tool internally uses the JDBC API to interact with the database.</a:t>
            </a:r>
          </a:p>
          <a:p>
            <a:endParaRPr lang="en-US" dirty="0"/>
          </a:p>
        </p:txBody>
      </p:sp>
      <p:pic>
        <p:nvPicPr>
          <p:cNvPr id="3074" name="Picture 2" descr="hibernate tutorial, An introduction to hibernat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5816" y="4360985"/>
            <a:ext cx="10410092" cy="24970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00228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t>POSTMAN TOOL</a:t>
            </a:r>
            <a:endParaRPr lang="en-US" sz="4000" dirty="0"/>
          </a:p>
        </p:txBody>
      </p:sp>
      <p:sp>
        <p:nvSpPr>
          <p:cNvPr id="3" name="Content Placeholder 2"/>
          <p:cNvSpPr>
            <a:spLocks noGrp="1"/>
          </p:cNvSpPr>
          <p:nvPr>
            <p:ph idx="1"/>
          </p:nvPr>
        </p:nvSpPr>
        <p:spPr/>
        <p:txBody>
          <a:bodyPr>
            <a:normAutofit/>
          </a:bodyPr>
          <a:lstStyle/>
          <a:p>
            <a:r>
              <a:rPr lang="en-US" sz="2000" dirty="0"/>
              <a:t>Postman is one of the most popular software testing tools which is used for API testing</a:t>
            </a:r>
            <a:r>
              <a:rPr lang="en-US" sz="2000" dirty="0" smtClean="0"/>
              <a:t>.</a:t>
            </a:r>
          </a:p>
          <a:p>
            <a:r>
              <a:rPr lang="en-US" sz="2000" dirty="0" smtClean="0"/>
              <a:t> </a:t>
            </a:r>
            <a:r>
              <a:rPr lang="en-US" sz="2000" dirty="0"/>
              <a:t>With the help of this tool, developers can easily create, test, share, and document APIs</a:t>
            </a:r>
            <a:r>
              <a:rPr lang="en-US" sz="2000" dirty="0" smtClean="0"/>
              <a:t>.   </a:t>
            </a:r>
          </a:p>
          <a:p>
            <a:r>
              <a:rPr lang="en-US" sz="2000" dirty="0"/>
              <a:t>Postman is a standalone software testing API (Application Programming Interface) platform to build, test, design, modify, and document APIs. </a:t>
            </a:r>
            <a:endParaRPr lang="en-US" sz="2000" dirty="0" smtClean="0"/>
          </a:p>
          <a:p>
            <a:r>
              <a:rPr lang="en-US" sz="2000" dirty="0" smtClean="0"/>
              <a:t>It </a:t>
            </a:r>
            <a:r>
              <a:rPr lang="en-US" sz="2000" dirty="0"/>
              <a:t>is a simple Graphic User Interface for sending and viewing HTTP requests and responses.</a:t>
            </a:r>
          </a:p>
          <a:p>
            <a:pPr marL="0" indent="0">
              <a:buNone/>
            </a:pPr>
            <a:r>
              <a:rPr lang="en-US" sz="2000" dirty="0" smtClean="0"/>
              <a:t>                                                </a:t>
            </a:r>
            <a:endParaRPr lang="en-US" sz="2000"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03776" y="1949083"/>
            <a:ext cx="2488223" cy="30918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581718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939144" y="404948"/>
            <a:ext cx="2769326" cy="646331"/>
          </a:xfrm>
          <a:prstGeom prst="rect">
            <a:avLst/>
          </a:prstGeom>
          <a:noFill/>
        </p:spPr>
        <p:txBody>
          <a:bodyPr wrap="square" rtlCol="0">
            <a:spAutoFit/>
          </a:bodyPr>
          <a:lstStyle/>
          <a:p>
            <a:r>
              <a:rPr lang="en-US" sz="3600" b="1" dirty="0">
                <a:solidFill>
                  <a:schemeClr val="accent1"/>
                </a:solidFill>
                <a:latin typeface="Times New Roman" panose="02020603050405020304" pitchFamily="18" charset="0"/>
                <a:cs typeface="Times New Roman" panose="02020603050405020304" pitchFamily="18" charset="0"/>
              </a:rPr>
              <a:t>Batch -</a:t>
            </a:r>
            <a:r>
              <a:rPr lang="en-US" sz="3600" b="1" dirty="0" smtClean="0">
                <a:solidFill>
                  <a:schemeClr val="accent1"/>
                </a:solidFill>
                <a:latin typeface="Times New Roman" panose="02020603050405020304" pitchFamily="18" charset="0"/>
                <a:cs typeface="Times New Roman" panose="02020603050405020304" pitchFamily="18" charset="0"/>
              </a:rPr>
              <a:t>08</a:t>
            </a:r>
            <a:endParaRPr lang="en-IN" sz="3600" b="1" dirty="0">
              <a:solidFill>
                <a:schemeClr val="accent1"/>
              </a:solidFill>
              <a:latin typeface="Times New Roman" panose="02020603050405020304" pitchFamily="18" charset="0"/>
              <a:cs typeface="Times New Roman" panose="02020603050405020304" pitchFamily="18" charset="0"/>
            </a:endParaRPr>
          </a:p>
        </p:txBody>
      </p:sp>
      <p:sp>
        <p:nvSpPr>
          <p:cNvPr id="5" name="TextBox 4"/>
          <p:cNvSpPr txBox="1"/>
          <p:nvPr/>
        </p:nvSpPr>
        <p:spPr>
          <a:xfrm>
            <a:off x="979715" y="1345423"/>
            <a:ext cx="5003074" cy="1754326"/>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Front End</a:t>
            </a:r>
          </a:p>
          <a:p>
            <a:endParaRPr lang="en-US"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
            </a:pPr>
            <a:r>
              <a:rPr lang="en-US" dirty="0" smtClean="0">
                <a:latin typeface="Times New Roman" panose="02020603050405020304" pitchFamily="18" charset="0"/>
                <a:cs typeface="Times New Roman" panose="02020603050405020304" pitchFamily="18" charset="0"/>
              </a:rPr>
              <a:t>Yellaling                                             2492103</a:t>
            </a:r>
            <a:endParaRPr lang="en-US"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
            </a:pPr>
            <a:r>
              <a:rPr lang="en-US" dirty="0" smtClean="0">
                <a:latin typeface="Times New Roman" panose="02020603050405020304" pitchFamily="18" charset="0"/>
                <a:cs typeface="Times New Roman" panose="02020603050405020304" pitchFamily="18" charset="0"/>
              </a:rPr>
              <a:t>Vinayak Gunjikar</a:t>
            </a:r>
            <a:r>
              <a:rPr lang="en-US" dirty="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2492313</a:t>
            </a:r>
            <a:endParaRPr lang="en-US"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
            </a:pPr>
            <a:r>
              <a:rPr lang="en-US" dirty="0" smtClean="0">
                <a:latin typeface="Times New Roman" panose="02020603050405020304" pitchFamily="18" charset="0"/>
                <a:cs typeface="Times New Roman" panose="02020603050405020304" pitchFamily="18" charset="0"/>
              </a:rPr>
              <a:t>Yenni Anusha</a:t>
            </a:r>
            <a:r>
              <a:rPr lang="en-US" dirty="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                2491164</a:t>
            </a:r>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sp>
        <p:nvSpPr>
          <p:cNvPr id="7" name="TextBox 6"/>
          <p:cNvSpPr txBox="1"/>
          <p:nvPr/>
        </p:nvSpPr>
        <p:spPr>
          <a:xfrm>
            <a:off x="979715" y="4089827"/>
            <a:ext cx="5016137" cy="2031325"/>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Back End</a:t>
            </a:r>
          </a:p>
          <a:p>
            <a:endParaRPr lang="en-US"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
            </a:pPr>
            <a:r>
              <a:rPr lang="en-US" dirty="0" smtClean="0">
                <a:latin typeface="Times New Roman" panose="02020603050405020304" pitchFamily="18" charset="0"/>
                <a:cs typeface="Times New Roman" panose="02020603050405020304" pitchFamily="18" charset="0"/>
              </a:rPr>
              <a:t> Yash Pandey                                       2492460</a:t>
            </a:r>
            <a:endParaRPr lang="en-US"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
            </a:pPr>
            <a:r>
              <a:rPr lang="en-US" dirty="0" err="1" smtClean="0">
                <a:latin typeface="Times New Roman" panose="02020603050405020304" pitchFamily="18" charset="0"/>
                <a:cs typeface="Times New Roman" panose="02020603050405020304" pitchFamily="18" charset="0"/>
              </a:rPr>
              <a:t>Vipin</a:t>
            </a:r>
            <a:r>
              <a:rPr lang="en-US" dirty="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(frontend) </a:t>
            </a:r>
            <a:r>
              <a:rPr lang="en-US" dirty="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 2492122</a:t>
            </a:r>
            <a:r>
              <a:rPr lang="en-US" dirty="0">
                <a:latin typeface="Times New Roman" panose="02020603050405020304" pitchFamily="18" charset="0"/>
                <a:cs typeface="Times New Roman" panose="02020603050405020304" pitchFamily="18" charset="0"/>
              </a:rPr>
              <a:t>	</a:t>
            </a:r>
            <a:endParaRPr lang="en-US" dirty="0" smtClean="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
            </a:pPr>
            <a:r>
              <a:rPr lang="en-US" dirty="0" smtClean="0">
                <a:latin typeface="Times New Roman" panose="02020603050405020304" pitchFamily="18" charset="0"/>
                <a:cs typeface="Times New Roman" panose="02020603050405020304" pitchFamily="18" charset="0"/>
              </a:rPr>
              <a:t>Vishal Ramachandra Nalawade          2492153</a:t>
            </a:r>
          </a:p>
          <a:p>
            <a:pPr marL="285750" indent="-285750">
              <a:buFont typeface="Wingdings" panose="05000000000000000000" pitchFamily="2" charset="2"/>
              <a:buChar char="§"/>
            </a:pPr>
            <a:r>
              <a:rPr lang="en-US" dirty="0" smtClean="0">
                <a:latin typeface="Times New Roman" panose="02020603050405020304" pitchFamily="18" charset="0"/>
                <a:cs typeface="Times New Roman" panose="02020603050405020304" pitchFamily="18" charset="0"/>
              </a:rPr>
              <a:t>Vipul Vivek Chinnawar                      2492181</a:t>
            </a:r>
            <a:endParaRPr lang="en-US"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
            </a:pPr>
            <a:endParaRPr lang="en-US" dirty="0"/>
          </a:p>
        </p:txBody>
      </p:sp>
      <p:pic>
        <p:nvPicPr>
          <p:cNvPr id="2" name="Picture 1"/>
          <p:cNvPicPr>
            <a:picLocks noChangeAspect="1"/>
          </p:cNvPicPr>
          <p:nvPr/>
        </p:nvPicPr>
        <p:blipFill>
          <a:blip r:embed="rId2"/>
          <a:stretch>
            <a:fillRect/>
          </a:stretch>
        </p:blipFill>
        <p:spPr>
          <a:xfrm>
            <a:off x="5995852" y="1489166"/>
            <a:ext cx="3683725" cy="3775165"/>
          </a:xfrm>
          <a:prstGeom prst="rect">
            <a:avLst/>
          </a:prstGeom>
        </p:spPr>
      </p:pic>
    </p:spTree>
    <p:extLst>
      <p:ext uri="{BB962C8B-B14F-4D97-AF65-F5344CB8AC3E}">
        <p14:creationId xmlns:p14="http://schemas.microsoft.com/office/powerpoint/2010/main" val="3640150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6" presetClass="entr" presetSubtype="0" fill="hold"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wipe(down)">
                                      <p:cBhvr>
                                        <p:cTn id="12" dur="580">
                                          <p:stCondLst>
                                            <p:cond delay="0"/>
                                          </p:stCondLst>
                                        </p:cTn>
                                        <p:tgtEl>
                                          <p:spTgt spid="5">
                                            <p:txEl>
                                              <p:pRg st="2" end="2"/>
                                            </p:txEl>
                                          </p:spTgt>
                                        </p:tgtEl>
                                      </p:cBhvr>
                                    </p:animEffect>
                                    <p:anim calcmode="lin" valueType="num">
                                      <p:cBhvr>
                                        <p:cTn id="13" dur="1822" tmFilter="0,0; 0.14,0.36; 0.43,0.73; 0.71,0.91; 1.0,1.0">
                                          <p:stCondLst>
                                            <p:cond delay="0"/>
                                          </p:stCondLst>
                                        </p:cTn>
                                        <p:tgtEl>
                                          <p:spTgt spid="5">
                                            <p:txEl>
                                              <p:pRg st="2" end="2"/>
                                            </p:txEl>
                                          </p:spTgt>
                                        </p:tgtEl>
                                        <p:attrNameLst>
                                          <p:attrName>ppt_x</p:attrName>
                                        </p:attrNameLst>
                                      </p:cBhvr>
                                      <p:tavLst>
                                        <p:tav tm="0">
                                          <p:val>
                                            <p:strVal val="#ppt_x-0.25"/>
                                          </p:val>
                                        </p:tav>
                                        <p:tav tm="100000">
                                          <p:val>
                                            <p:strVal val="#ppt_x"/>
                                          </p:val>
                                        </p:tav>
                                      </p:tavLst>
                                    </p:anim>
                                    <p:anim calcmode="lin" valueType="num">
                                      <p:cBhvr>
                                        <p:cTn id="14" dur="664" tmFilter="0.0,0.0; 0.25,0.07; 0.50,0.2; 0.75,0.467; 1.0,1.0">
                                          <p:stCondLst>
                                            <p:cond delay="0"/>
                                          </p:stCondLst>
                                        </p:cTn>
                                        <p:tgtEl>
                                          <p:spTgt spid="5">
                                            <p:txEl>
                                              <p:pRg st="2" end="2"/>
                                            </p:txEl>
                                          </p:spTgt>
                                        </p:tgtEl>
                                        <p:attrNameLst>
                                          <p:attrName>ppt_y</p:attrName>
                                        </p:attrNameLst>
                                      </p:cBhvr>
                                      <p:tavLst>
                                        <p:tav tm="0" fmla="#ppt_y-sin(pi*$)/3">
                                          <p:val>
                                            <p:fltVal val="0.5"/>
                                          </p:val>
                                        </p:tav>
                                        <p:tav tm="100000">
                                          <p:val>
                                            <p:fltVal val="1"/>
                                          </p:val>
                                        </p:tav>
                                      </p:tavLst>
                                    </p:anim>
                                    <p:anim calcmode="lin" valueType="num">
                                      <p:cBhvr>
                                        <p:cTn id="15" dur="664" tmFilter="0, 0; 0.125,0.2665; 0.25,0.4; 0.375,0.465; 0.5,0.5;  0.625,0.535; 0.75,0.6; 0.875,0.7335; 1,1">
                                          <p:stCondLst>
                                            <p:cond delay="664"/>
                                          </p:stCondLst>
                                        </p:cTn>
                                        <p:tgtEl>
                                          <p:spTgt spid="5">
                                            <p:txEl>
                                              <p:pRg st="2" end="2"/>
                                            </p:txEl>
                                          </p:spTgt>
                                        </p:tgtEl>
                                        <p:attrNameLst>
                                          <p:attrName>ppt_y</p:attrName>
                                        </p:attrNameLst>
                                      </p:cBhvr>
                                      <p:tavLst>
                                        <p:tav tm="0" fmla="#ppt_y-sin(pi*$)/9">
                                          <p:val>
                                            <p:fltVal val="0"/>
                                          </p:val>
                                        </p:tav>
                                        <p:tav tm="100000">
                                          <p:val>
                                            <p:fltVal val="1"/>
                                          </p:val>
                                        </p:tav>
                                      </p:tavLst>
                                    </p:anim>
                                    <p:anim calcmode="lin" valueType="num">
                                      <p:cBhvr>
                                        <p:cTn id="16" dur="332" tmFilter="0, 0; 0.125,0.2665; 0.25,0.4; 0.375,0.465; 0.5,0.5;  0.625,0.535; 0.75,0.6; 0.875,0.7335; 1,1">
                                          <p:stCondLst>
                                            <p:cond delay="1324"/>
                                          </p:stCondLst>
                                        </p:cTn>
                                        <p:tgtEl>
                                          <p:spTgt spid="5">
                                            <p:txEl>
                                              <p:pRg st="2" end="2"/>
                                            </p:txEl>
                                          </p:spTgt>
                                        </p:tgtEl>
                                        <p:attrNameLst>
                                          <p:attrName>ppt_y</p:attrName>
                                        </p:attrNameLst>
                                      </p:cBhvr>
                                      <p:tavLst>
                                        <p:tav tm="0" fmla="#ppt_y-sin(pi*$)/27">
                                          <p:val>
                                            <p:fltVal val="0"/>
                                          </p:val>
                                        </p:tav>
                                        <p:tav tm="100000">
                                          <p:val>
                                            <p:fltVal val="1"/>
                                          </p:val>
                                        </p:tav>
                                      </p:tavLst>
                                    </p:anim>
                                    <p:anim calcmode="lin" valueType="num">
                                      <p:cBhvr>
                                        <p:cTn id="17" dur="164" tmFilter="0, 0; 0.125,0.2665; 0.25,0.4; 0.375,0.465; 0.5,0.5;  0.625,0.535; 0.75,0.6; 0.875,0.7335; 1,1">
                                          <p:stCondLst>
                                            <p:cond delay="1656"/>
                                          </p:stCondLst>
                                        </p:cTn>
                                        <p:tgtEl>
                                          <p:spTgt spid="5">
                                            <p:txEl>
                                              <p:pRg st="2" end="2"/>
                                            </p:txEl>
                                          </p:spTgt>
                                        </p:tgtEl>
                                        <p:attrNameLst>
                                          <p:attrName>ppt_y</p:attrName>
                                        </p:attrNameLst>
                                      </p:cBhvr>
                                      <p:tavLst>
                                        <p:tav tm="0" fmla="#ppt_y-sin(pi*$)/81">
                                          <p:val>
                                            <p:fltVal val="0"/>
                                          </p:val>
                                        </p:tav>
                                        <p:tav tm="100000">
                                          <p:val>
                                            <p:fltVal val="1"/>
                                          </p:val>
                                        </p:tav>
                                      </p:tavLst>
                                    </p:anim>
                                    <p:animScale>
                                      <p:cBhvr>
                                        <p:cTn id="18" dur="26">
                                          <p:stCondLst>
                                            <p:cond delay="650"/>
                                          </p:stCondLst>
                                        </p:cTn>
                                        <p:tgtEl>
                                          <p:spTgt spid="5">
                                            <p:txEl>
                                              <p:pRg st="2" end="2"/>
                                            </p:txEl>
                                          </p:spTgt>
                                        </p:tgtEl>
                                      </p:cBhvr>
                                      <p:to x="100000" y="60000"/>
                                    </p:animScale>
                                    <p:animScale>
                                      <p:cBhvr>
                                        <p:cTn id="19" dur="166" decel="50000">
                                          <p:stCondLst>
                                            <p:cond delay="676"/>
                                          </p:stCondLst>
                                        </p:cTn>
                                        <p:tgtEl>
                                          <p:spTgt spid="5">
                                            <p:txEl>
                                              <p:pRg st="2" end="2"/>
                                            </p:txEl>
                                          </p:spTgt>
                                        </p:tgtEl>
                                      </p:cBhvr>
                                      <p:to x="100000" y="100000"/>
                                    </p:animScale>
                                    <p:animScale>
                                      <p:cBhvr>
                                        <p:cTn id="20" dur="26">
                                          <p:stCondLst>
                                            <p:cond delay="1312"/>
                                          </p:stCondLst>
                                        </p:cTn>
                                        <p:tgtEl>
                                          <p:spTgt spid="5">
                                            <p:txEl>
                                              <p:pRg st="2" end="2"/>
                                            </p:txEl>
                                          </p:spTgt>
                                        </p:tgtEl>
                                      </p:cBhvr>
                                      <p:to x="100000" y="80000"/>
                                    </p:animScale>
                                    <p:animScale>
                                      <p:cBhvr>
                                        <p:cTn id="21" dur="166" decel="50000">
                                          <p:stCondLst>
                                            <p:cond delay="1338"/>
                                          </p:stCondLst>
                                        </p:cTn>
                                        <p:tgtEl>
                                          <p:spTgt spid="5">
                                            <p:txEl>
                                              <p:pRg st="2" end="2"/>
                                            </p:txEl>
                                          </p:spTgt>
                                        </p:tgtEl>
                                      </p:cBhvr>
                                      <p:to x="100000" y="100000"/>
                                    </p:animScale>
                                    <p:animScale>
                                      <p:cBhvr>
                                        <p:cTn id="22" dur="26">
                                          <p:stCondLst>
                                            <p:cond delay="1642"/>
                                          </p:stCondLst>
                                        </p:cTn>
                                        <p:tgtEl>
                                          <p:spTgt spid="5">
                                            <p:txEl>
                                              <p:pRg st="2" end="2"/>
                                            </p:txEl>
                                          </p:spTgt>
                                        </p:tgtEl>
                                      </p:cBhvr>
                                      <p:to x="100000" y="90000"/>
                                    </p:animScale>
                                    <p:animScale>
                                      <p:cBhvr>
                                        <p:cTn id="23" dur="166" decel="50000">
                                          <p:stCondLst>
                                            <p:cond delay="1668"/>
                                          </p:stCondLst>
                                        </p:cTn>
                                        <p:tgtEl>
                                          <p:spTgt spid="5">
                                            <p:txEl>
                                              <p:pRg st="2" end="2"/>
                                            </p:txEl>
                                          </p:spTgt>
                                        </p:tgtEl>
                                      </p:cBhvr>
                                      <p:to x="100000" y="100000"/>
                                    </p:animScale>
                                    <p:animScale>
                                      <p:cBhvr>
                                        <p:cTn id="24" dur="26">
                                          <p:stCondLst>
                                            <p:cond delay="1808"/>
                                          </p:stCondLst>
                                        </p:cTn>
                                        <p:tgtEl>
                                          <p:spTgt spid="5">
                                            <p:txEl>
                                              <p:pRg st="2" end="2"/>
                                            </p:txEl>
                                          </p:spTgt>
                                        </p:tgtEl>
                                      </p:cBhvr>
                                      <p:to x="100000" y="95000"/>
                                    </p:animScale>
                                    <p:animScale>
                                      <p:cBhvr>
                                        <p:cTn id="25" dur="166" decel="50000">
                                          <p:stCondLst>
                                            <p:cond delay="1834"/>
                                          </p:stCondLst>
                                        </p:cTn>
                                        <p:tgtEl>
                                          <p:spTgt spid="5">
                                            <p:txEl>
                                              <p:pRg st="2" end="2"/>
                                            </p:txEl>
                                          </p:spTgt>
                                        </p:tgtEl>
                                      </p:cBhvr>
                                      <p:to x="100000" y="100000"/>
                                    </p:animScale>
                                  </p:childTnLst>
                                </p:cTn>
                              </p:par>
                              <p:par>
                                <p:cTn id="26" presetID="26" presetClass="entr" presetSubtype="0" fill="hold" nodeType="withEffect">
                                  <p:stCondLst>
                                    <p:cond delay="0"/>
                                  </p:stCondLst>
                                  <p:childTnLst>
                                    <p:set>
                                      <p:cBhvr>
                                        <p:cTn id="27" dur="1" fill="hold">
                                          <p:stCondLst>
                                            <p:cond delay="0"/>
                                          </p:stCondLst>
                                        </p:cTn>
                                        <p:tgtEl>
                                          <p:spTgt spid="5">
                                            <p:txEl>
                                              <p:pRg st="3" end="3"/>
                                            </p:txEl>
                                          </p:spTgt>
                                        </p:tgtEl>
                                        <p:attrNameLst>
                                          <p:attrName>style.visibility</p:attrName>
                                        </p:attrNameLst>
                                      </p:cBhvr>
                                      <p:to>
                                        <p:strVal val="visible"/>
                                      </p:to>
                                    </p:set>
                                    <p:animEffect transition="in" filter="wipe(down)">
                                      <p:cBhvr>
                                        <p:cTn id="28" dur="580">
                                          <p:stCondLst>
                                            <p:cond delay="0"/>
                                          </p:stCondLst>
                                        </p:cTn>
                                        <p:tgtEl>
                                          <p:spTgt spid="5">
                                            <p:txEl>
                                              <p:pRg st="3" end="3"/>
                                            </p:txEl>
                                          </p:spTgt>
                                        </p:tgtEl>
                                      </p:cBhvr>
                                    </p:animEffect>
                                    <p:anim calcmode="lin" valueType="num">
                                      <p:cBhvr>
                                        <p:cTn id="29" dur="1822" tmFilter="0,0; 0.14,0.36; 0.43,0.73; 0.71,0.91; 1.0,1.0">
                                          <p:stCondLst>
                                            <p:cond delay="0"/>
                                          </p:stCondLst>
                                        </p:cTn>
                                        <p:tgtEl>
                                          <p:spTgt spid="5">
                                            <p:txEl>
                                              <p:pRg st="3" end="3"/>
                                            </p:txEl>
                                          </p:spTgt>
                                        </p:tgtEl>
                                        <p:attrNameLst>
                                          <p:attrName>ppt_x</p:attrName>
                                        </p:attrNameLst>
                                      </p:cBhvr>
                                      <p:tavLst>
                                        <p:tav tm="0">
                                          <p:val>
                                            <p:strVal val="#ppt_x-0.25"/>
                                          </p:val>
                                        </p:tav>
                                        <p:tav tm="100000">
                                          <p:val>
                                            <p:strVal val="#ppt_x"/>
                                          </p:val>
                                        </p:tav>
                                      </p:tavLst>
                                    </p:anim>
                                    <p:anim calcmode="lin" valueType="num">
                                      <p:cBhvr>
                                        <p:cTn id="30" dur="664" tmFilter="0.0,0.0; 0.25,0.07; 0.50,0.2; 0.75,0.467; 1.0,1.0">
                                          <p:stCondLst>
                                            <p:cond delay="0"/>
                                          </p:stCondLst>
                                        </p:cTn>
                                        <p:tgtEl>
                                          <p:spTgt spid="5">
                                            <p:txEl>
                                              <p:pRg st="3" end="3"/>
                                            </p:txEl>
                                          </p:spTgt>
                                        </p:tgtEl>
                                        <p:attrNameLst>
                                          <p:attrName>ppt_y</p:attrName>
                                        </p:attrNameLst>
                                      </p:cBhvr>
                                      <p:tavLst>
                                        <p:tav tm="0" fmla="#ppt_y-sin(pi*$)/3">
                                          <p:val>
                                            <p:fltVal val="0.5"/>
                                          </p:val>
                                        </p:tav>
                                        <p:tav tm="100000">
                                          <p:val>
                                            <p:fltVal val="1"/>
                                          </p:val>
                                        </p:tav>
                                      </p:tavLst>
                                    </p:anim>
                                    <p:anim calcmode="lin" valueType="num">
                                      <p:cBhvr>
                                        <p:cTn id="31" dur="664" tmFilter="0, 0; 0.125,0.2665; 0.25,0.4; 0.375,0.465; 0.5,0.5;  0.625,0.535; 0.75,0.6; 0.875,0.7335; 1,1">
                                          <p:stCondLst>
                                            <p:cond delay="664"/>
                                          </p:stCondLst>
                                        </p:cTn>
                                        <p:tgtEl>
                                          <p:spTgt spid="5">
                                            <p:txEl>
                                              <p:pRg st="3" end="3"/>
                                            </p:txEl>
                                          </p:spTgt>
                                        </p:tgtEl>
                                        <p:attrNameLst>
                                          <p:attrName>ppt_y</p:attrName>
                                        </p:attrNameLst>
                                      </p:cBhvr>
                                      <p:tavLst>
                                        <p:tav tm="0" fmla="#ppt_y-sin(pi*$)/9">
                                          <p:val>
                                            <p:fltVal val="0"/>
                                          </p:val>
                                        </p:tav>
                                        <p:tav tm="100000">
                                          <p:val>
                                            <p:fltVal val="1"/>
                                          </p:val>
                                        </p:tav>
                                      </p:tavLst>
                                    </p:anim>
                                    <p:anim calcmode="lin" valueType="num">
                                      <p:cBhvr>
                                        <p:cTn id="32" dur="332" tmFilter="0, 0; 0.125,0.2665; 0.25,0.4; 0.375,0.465; 0.5,0.5;  0.625,0.535; 0.75,0.6; 0.875,0.7335; 1,1">
                                          <p:stCondLst>
                                            <p:cond delay="1324"/>
                                          </p:stCondLst>
                                        </p:cTn>
                                        <p:tgtEl>
                                          <p:spTgt spid="5">
                                            <p:txEl>
                                              <p:pRg st="3" end="3"/>
                                            </p:txEl>
                                          </p:spTgt>
                                        </p:tgtEl>
                                        <p:attrNameLst>
                                          <p:attrName>ppt_y</p:attrName>
                                        </p:attrNameLst>
                                      </p:cBhvr>
                                      <p:tavLst>
                                        <p:tav tm="0" fmla="#ppt_y-sin(pi*$)/27">
                                          <p:val>
                                            <p:fltVal val="0"/>
                                          </p:val>
                                        </p:tav>
                                        <p:tav tm="100000">
                                          <p:val>
                                            <p:fltVal val="1"/>
                                          </p:val>
                                        </p:tav>
                                      </p:tavLst>
                                    </p:anim>
                                    <p:anim calcmode="lin" valueType="num">
                                      <p:cBhvr>
                                        <p:cTn id="33" dur="164" tmFilter="0, 0; 0.125,0.2665; 0.25,0.4; 0.375,0.465; 0.5,0.5;  0.625,0.535; 0.75,0.6; 0.875,0.7335; 1,1">
                                          <p:stCondLst>
                                            <p:cond delay="1656"/>
                                          </p:stCondLst>
                                        </p:cTn>
                                        <p:tgtEl>
                                          <p:spTgt spid="5">
                                            <p:txEl>
                                              <p:pRg st="3" end="3"/>
                                            </p:txEl>
                                          </p:spTgt>
                                        </p:tgtEl>
                                        <p:attrNameLst>
                                          <p:attrName>ppt_y</p:attrName>
                                        </p:attrNameLst>
                                      </p:cBhvr>
                                      <p:tavLst>
                                        <p:tav tm="0" fmla="#ppt_y-sin(pi*$)/81">
                                          <p:val>
                                            <p:fltVal val="0"/>
                                          </p:val>
                                        </p:tav>
                                        <p:tav tm="100000">
                                          <p:val>
                                            <p:fltVal val="1"/>
                                          </p:val>
                                        </p:tav>
                                      </p:tavLst>
                                    </p:anim>
                                    <p:animScale>
                                      <p:cBhvr>
                                        <p:cTn id="34" dur="26">
                                          <p:stCondLst>
                                            <p:cond delay="650"/>
                                          </p:stCondLst>
                                        </p:cTn>
                                        <p:tgtEl>
                                          <p:spTgt spid="5">
                                            <p:txEl>
                                              <p:pRg st="3" end="3"/>
                                            </p:txEl>
                                          </p:spTgt>
                                        </p:tgtEl>
                                      </p:cBhvr>
                                      <p:to x="100000" y="60000"/>
                                    </p:animScale>
                                    <p:animScale>
                                      <p:cBhvr>
                                        <p:cTn id="35" dur="166" decel="50000">
                                          <p:stCondLst>
                                            <p:cond delay="676"/>
                                          </p:stCondLst>
                                        </p:cTn>
                                        <p:tgtEl>
                                          <p:spTgt spid="5">
                                            <p:txEl>
                                              <p:pRg st="3" end="3"/>
                                            </p:txEl>
                                          </p:spTgt>
                                        </p:tgtEl>
                                      </p:cBhvr>
                                      <p:to x="100000" y="100000"/>
                                    </p:animScale>
                                    <p:animScale>
                                      <p:cBhvr>
                                        <p:cTn id="36" dur="26">
                                          <p:stCondLst>
                                            <p:cond delay="1312"/>
                                          </p:stCondLst>
                                        </p:cTn>
                                        <p:tgtEl>
                                          <p:spTgt spid="5">
                                            <p:txEl>
                                              <p:pRg st="3" end="3"/>
                                            </p:txEl>
                                          </p:spTgt>
                                        </p:tgtEl>
                                      </p:cBhvr>
                                      <p:to x="100000" y="80000"/>
                                    </p:animScale>
                                    <p:animScale>
                                      <p:cBhvr>
                                        <p:cTn id="37" dur="166" decel="50000">
                                          <p:stCondLst>
                                            <p:cond delay="1338"/>
                                          </p:stCondLst>
                                        </p:cTn>
                                        <p:tgtEl>
                                          <p:spTgt spid="5">
                                            <p:txEl>
                                              <p:pRg st="3" end="3"/>
                                            </p:txEl>
                                          </p:spTgt>
                                        </p:tgtEl>
                                      </p:cBhvr>
                                      <p:to x="100000" y="100000"/>
                                    </p:animScale>
                                    <p:animScale>
                                      <p:cBhvr>
                                        <p:cTn id="38" dur="26">
                                          <p:stCondLst>
                                            <p:cond delay="1642"/>
                                          </p:stCondLst>
                                        </p:cTn>
                                        <p:tgtEl>
                                          <p:spTgt spid="5">
                                            <p:txEl>
                                              <p:pRg st="3" end="3"/>
                                            </p:txEl>
                                          </p:spTgt>
                                        </p:tgtEl>
                                      </p:cBhvr>
                                      <p:to x="100000" y="90000"/>
                                    </p:animScale>
                                    <p:animScale>
                                      <p:cBhvr>
                                        <p:cTn id="39" dur="166" decel="50000">
                                          <p:stCondLst>
                                            <p:cond delay="1668"/>
                                          </p:stCondLst>
                                        </p:cTn>
                                        <p:tgtEl>
                                          <p:spTgt spid="5">
                                            <p:txEl>
                                              <p:pRg st="3" end="3"/>
                                            </p:txEl>
                                          </p:spTgt>
                                        </p:tgtEl>
                                      </p:cBhvr>
                                      <p:to x="100000" y="100000"/>
                                    </p:animScale>
                                    <p:animScale>
                                      <p:cBhvr>
                                        <p:cTn id="40" dur="26">
                                          <p:stCondLst>
                                            <p:cond delay="1808"/>
                                          </p:stCondLst>
                                        </p:cTn>
                                        <p:tgtEl>
                                          <p:spTgt spid="5">
                                            <p:txEl>
                                              <p:pRg st="3" end="3"/>
                                            </p:txEl>
                                          </p:spTgt>
                                        </p:tgtEl>
                                      </p:cBhvr>
                                      <p:to x="100000" y="95000"/>
                                    </p:animScale>
                                    <p:animScale>
                                      <p:cBhvr>
                                        <p:cTn id="41" dur="166" decel="50000">
                                          <p:stCondLst>
                                            <p:cond delay="1834"/>
                                          </p:stCondLst>
                                        </p:cTn>
                                        <p:tgtEl>
                                          <p:spTgt spid="5">
                                            <p:txEl>
                                              <p:pRg st="3" end="3"/>
                                            </p:txEl>
                                          </p:spTgt>
                                        </p:tgtEl>
                                      </p:cBhvr>
                                      <p:to x="100000" y="100000"/>
                                    </p:animScale>
                                  </p:childTnLst>
                                </p:cTn>
                              </p:par>
                              <p:par>
                                <p:cTn id="42" presetID="26" presetClass="entr" presetSubtype="0" fill="hold" nodeType="withEffect">
                                  <p:stCondLst>
                                    <p:cond delay="0"/>
                                  </p:stCondLst>
                                  <p:childTnLst>
                                    <p:set>
                                      <p:cBhvr>
                                        <p:cTn id="43" dur="1" fill="hold">
                                          <p:stCondLst>
                                            <p:cond delay="0"/>
                                          </p:stCondLst>
                                        </p:cTn>
                                        <p:tgtEl>
                                          <p:spTgt spid="5">
                                            <p:txEl>
                                              <p:pRg st="4" end="4"/>
                                            </p:txEl>
                                          </p:spTgt>
                                        </p:tgtEl>
                                        <p:attrNameLst>
                                          <p:attrName>style.visibility</p:attrName>
                                        </p:attrNameLst>
                                      </p:cBhvr>
                                      <p:to>
                                        <p:strVal val="visible"/>
                                      </p:to>
                                    </p:set>
                                    <p:animEffect transition="in" filter="wipe(down)">
                                      <p:cBhvr>
                                        <p:cTn id="44" dur="580">
                                          <p:stCondLst>
                                            <p:cond delay="0"/>
                                          </p:stCondLst>
                                        </p:cTn>
                                        <p:tgtEl>
                                          <p:spTgt spid="5">
                                            <p:txEl>
                                              <p:pRg st="4" end="4"/>
                                            </p:txEl>
                                          </p:spTgt>
                                        </p:tgtEl>
                                      </p:cBhvr>
                                    </p:animEffect>
                                    <p:anim calcmode="lin" valueType="num">
                                      <p:cBhvr>
                                        <p:cTn id="45" dur="1822" tmFilter="0,0; 0.14,0.36; 0.43,0.73; 0.71,0.91; 1.0,1.0">
                                          <p:stCondLst>
                                            <p:cond delay="0"/>
                                          </p:stCondLst>
                                        </p:cTn>
                                        <p:tgtEl>
                                          <p:spTgt spid="5">
                                            <p:txEl>
                                              <p:pRg st="4" end="4"/>
                                            </p:txEl>
                                          </p:spTgt>
                                        </p:tgtEl>
                                        <p:attrNameLst>
                                          <p:attrName>ppt_x</p:attrName>
                                        </p:attrNameLst>
                                      </p:cBhvr>
                                      <p:tavLst>
                                        <p:tav tm="0">
                                          <p:val>
                                            <p:strVal val="#ppt_x-0.25"/>
                                          </p:val>
                                        </p:tav>
                                        <p:tav tm="100000">
                                          <p:val>
                                            <p:strVal val="#ppt_x"/>
                                          </p:val>
                                        </p:tav>
                                      </p:tavLst>
                                    </p:anim>
                                    <p:anim calcmode="lin" valueType="num">
                                      <p:cBhvr>
                                        <p:cTn id="46" dur="664" tmFilter="0.0,0.0; 0.25,0.07; 0.50,0.2; 0.75,0.467; 1.0,1.0">
                                          <p:stCondLst>
                                            <p:cond delay="0"/>
                                          </p:stCondLst>
                                        </p:cTn>
                                        <p:tgtEl>
                                          <p:spTgt spid="5">
                                            <p:txEl>
                                              <p:pRg st="4" end="4"/>
                                            </p:txEl>
                                          </p:spTgt>
                                        </p:tgtEl>
                                        <p:attrNameLst>
                                          <p:attrName>ppt_y</p:attrName>
                                        </p:attrNameLst>
                                      </p:cBhvr>
                                      <p:tavLst>
                                        <p:tav tm="0" fmla="#ppt_y-sin(pi*$)/3">
                                          <p:val>
                                            <p:fltVal val="0.5"/>
                                          </p:val>
                                        </p:tav>
                                        <p:tav tm="100000">
                                          <p:val>
                                            <p:fltVal val="1"/>
                                          </p:val>
                                        </p:tav>
                                      </p:tavLst>
                                    </p:anim>
                                    <p:anim calcmode="lin" valueType="num">
                                      <p:cBhvr>
                                        <p:cTn id="47" dur="664" tmFilter="0, 0; 0.125,0.2665; 0.25,0.4; 0.375,0.465; 0.5,0.5;  0.625,0.535; 0.75,0.6; 0.875,0.7335; 1,1">
                                          <p:stCondLst>
                                            <p:cond delay="664"/>
                                          </p:stCondLst>
                                        </p:cTn>
                                        <p:tgtEl>
                                          <p:spTgt spid="5">
                                            <p:txEl>
                                              <p:pRg st="4" end="4"/>
                                            </p:txEl>
                                          </p:spTgt>
                                        </p:tgtEl>
                                        <p:attrNameLst>
                                          <p:attrName>ppt_y</p:attrName>
                                        </p:attrNameLst>
                                      </p:cBhvr>
                                      <p:tavLst>
                                        <p:tav tm="0" fmla="#ppt_y-sin(pi*$)/9">
                                          <p:val>
                                            <p:fltVal val="0"/>
                                          </p:val>
                                        </p:tav>
                                        <p:tav tm="100000">
                                          <p:val>
                                            <p:fltVal val="1"/>
                                          </p:val>
                                        </p:tav>
                                      </p:tavLst>
                                    </p:anim>
                                    <p:anim calcmode="lin" valueType="num">
                                      <p:cBhvr>
                                        <p:cTn id="48" dur="332" tmFilter="0, 0; 0.125,0.2665; 0.25,0.4; 0.375,0.465; 0.5,0.5;  0.625,0.535; 0.75,0.6; 0.875,0.7335; 1,1">
                                          <p:stCondLst>
                                            <p:cond delay="1324"/>
                                          </p:stCondLst>
                                        </p:cTn>
                                        <p:tgtEl>
                                          <p:spTgt spid="5">
                                            <p:txEl>
                                              <p:pRg st="4" end="4"/>
                                            </p:txEl>
                                          </p:spTgt>
                                        </p:tgtEl>
                                        <p:attrNameLst>
                                          <p:attrName>ppt_y</p:attrName>
                                        </p:attrNameLst>
                                      </p:cBhvr>
                                      <p:tavLst>
                                        <p:tav tm="0" fmla="#ppt_y-sin(pi*$)/27">
                                          <p:val>
                                            <p:fltVal val="0"/>
                                          </p:val>
                                        </p:tav>
                                        <p:tav tm="100000">
                                          <p:val>
                                            <p:fltVal val="1"/>
                                          </p:val>
                                        </p:tav>
                                      </p:tavLst>
                                    </p:anim>
                                    <p:anim calcmode="lin" valueType="num">
                                      <p:cBhvr>
                                        <p:cTn id="49" dur="164" tmFilter="0, 0; 0.125,0.2665; 0.25,0.4; 0.375,0.465; 0.5,0.5;  0.625,0.535; 0.75,0.6; 0.875,0.7335; 1,1">
                                          <p:stCondLst>
                                            <p:cond delay="1656"/>
                                          </p:stCondLst>
                                        </p:cTn>
                                        <p:tgtEl>
                                          <p:spTgt spid="5">
                                            <p:txEl>
                                              <p:pRg st="4" end="4"/>
                                            </p:txEl>
                                          </p:spTgt>
                                        </p:tgtEl>
                                        <p:attrNameLst>
                                          <p:attrName>ppt_y</p:attrName>
                                        </p:attrNameLst>
                                      </p:cBhvr>
                                      <p:tavLst>
                                        <p:tav tm="0" fmla="#ppt_y-sin(pi*$)/81">
                                          <p:val>
                                            <p:fltVal val="0"/>
                                          </p:val>
                                        </p:tav>
                                        <p:tav tm="100000">
                                          <p:val>
                                            <p:fltVal val="1"/>
                                          </p:val>
                                        </p:tav>
                                      </p:tavLst>
                                    </p:anim>
                                    <p:animScale>
                                      <p:cBhvr>
                                        <p:cTn id="50" dur="26">
                                          <p:stCondLst>
                                            <p:cond delay="650"/>
                                          </p:stCondLst>
                                        </p:cTn>
                                        <p:tgtEl>
                                          <p:spTgt spid="5">
                                            <p:txEl>
                                              <p:pRg st="4" end="4"/>
                                            </p:txEl>
                                          </p:spTgt>
                                        </p:tgtEl>
                                      </p:cBhvr>
                                      <p:to x="100000" y="60000"/>
                                    </p:animScale>
                                    <p:animScale>
                                      <p:cBhvr>
                                        <p:cTn id="51" dur="166" decel="50000">
                                          <p:stCondLst>
                                            <p:cond delay="676"/>
                                          </p:stCondLst>
                                        </p:cTn>
                                        <p:tgtEl>
                                          <p:spTgt spid="5">
                                            <p:txEl>
                                              <p:pRg st="4" end="4"/>
                                            </p:txEl>
                                          </p:spTgt>
                                        </p:tgtEl>
                                      </p:cBhvr>
                                      <p:to x="100000" y="100000"/>
                                    </p:animScale>
                                    <p:animScale>
                                      <p:cBhvr>
                                        <p:cTn id="52" dur="26">
                                          <p:stCondLst>
                                            <p:cond delay="1312"/>
                                          </p:stCondLst>
                                        </p:cTn>
                                        <p:tgtEl>
                                          <p:spTgt spid="5">
                                            <p:txEl>
                                              <p:pRg st="4" end="4"/>
                                            </p:txEl>
                                          </p:spTgt>
                                        </p:tgtEl>
                                      </p:cBhvr>
                                      <p:to x="100000" y="80000"/>
                                    </p:animScale>
                                    <p:animScale>
                                      <p:cBhvr>
                                        <p:cTn id="53" dur="166" decel="50000">
                                          <p:stCondLst>
                                            <p:cond delay="1338"/>
                                          </p:stCondLst>
                                        </p:cTn>
                                        <p:tgtEl>
                                          <p:spTgt spid="5">
                                            <p:txEl>
                                              <p:pRg st="4" end="4"/>
                                            </p:txEl>
                                          </p:spTgt>
                                        </p:tgtEl>
                                      </p:cBhvr>
                                      <p:to x="100000" y="100000"/>
                                    </p:animScale>
                                    <p:animScale>
                                      <p:cBhvr>
                                        <p:cTn id="54" dur="26">
                                          <p:stCondLst>
                                            <p:cond delay="1642"/>
                                          </p:stCondLst>
                                        </p:cTn>
                                        <p:tgtEl>
                                          <p:spTgt spid="5">
                                            <p:txEl>
                                              <p:pRg st="4" end="4"/>
                                            </p:txEl>
                                          </p:spTgt>
                                        </p:tgtEl>
                                      </p:cBhvr>
                                      <p:to x="100000" y="90000"/>
                                    </p:animScale>
                                    <p:animScale>
                                      <p:cBhvr>
                                        <p:cTn id="55" dur="166" decel="50000">
                                          <p:stCondLst>
                                            <p:cond delay="1668"/>
                                          </p:stCondLst>
                                        </p:cTn>
                                        <p:tgtEl>
                                          <p:spTgt spid="5">
                                            <p:txEl>
                                              <p:pRg st="4" end="4"/>
                                            </p:txEl>
                                          </p:spTgt>
                                        </p:tgtEl>
                                      </p:cBhvr>
                                      <p:to x="100000" y="100000"/>
                                    </p:animScale>
                                    <p:animScale>
                                      <p:cBhvr>
                                        <p:cTn id="56" dur="26">
                                          <p:stCondLst>
                                            <p:cond delay="1808"/>
                                          </p:stCondLst>
                                        </p:cTn>
                                        <p:tgtEl>
                                          <p:spTgt spid="5">
                                            <p:txEl>
                                              <p:pRg st="4" end="4"/>
                                            </p:txEl>
                                          </p:spTgt>
                                        </p:tgtEl>
                                      </p:cBhvr>
                                      <p:to x="100000" y="95000"/>
                                    </p:animScale>
                                    <p:animScale>
                                      <p:cBhvr>
                                        <p:cTn id="57" dur="166" decel="50000">
                                          <p:stCondLst>
                                            <p:cond delay="1834"/>
                                          </p:stCondLst>
                                        </p:cTn>
                                        <p:tgtEl>
                                          <p:spTgt spid="5">
                                            <p:txEl>
                                              <p:pRg st="4" end="4"/>
                                            </p:txEl>
                                          </p:spTgt>
                                        </p:tgtEl>
                                      </p:cBhvr>
                                      <p:to x="100000" y="100000"/>
                                    </p:animScale>
                                  </p:childTnLst>
                                </p:cTn>
                              </p:par>
                            </p:childTnLst>
                          </p:cTn>
                        </p:par>
                      </p:childTnLst>
                    </p:cTn>
                  </p:par>
                  <p:par>
                    <p:cTn id="58" fill="hold">
                      <p:stCondLst>
                        <p:cond delay="indefinite"/>
                      </p:stCondLst>
                      <p:childTnLst>
                        <p:par>
                          <p:cTn id="59" fill="hold">
                            <p:stCondLst>
                              <p:cond delay="0"/>
                            </p:stCondLst>
                            <p:childTnLst>
                              <p:par>
                                <p:cTn id="60" presetID="26" presetClass="entr" presetSubtype="0" fill="hold" nodeType="clickEffect">
                                  <p:stCondLst>
                                    <p:cond delay="0"/>
                                  </p:stCondLst>
                                  <p:childTnLst>
                                    <p:set>
                                      <p:cBhvr>
                                        <p:cTn id="61" dur="1" fill="hold">
                                          <p:stCondLst>
                                            <p:cond delay="0"/>
                                          </p:stCondLst>
                                        </p:cTn>
                                        <p:tgtEl>
                                          <p:spTgt spid="7">
                                            <p:txEl>
                                              <p:pRg st="2" end="2"/>
                                            </p:txEl>
                                          </p:spTgt>
                                        </p:tgtEl>
                                        <p:attrNameLst>
                                          <p:attrName>style.visibility</p:attrName>
                                        </p:attrNameLst>
                                      </p:cBhvr>
                                      <p:to>
                                        <p:strVal val="visible"/>
                                      </p:to>
                                    </p:set>
                                    <p:animEffect transition="in" filter="wipe(down)">
                                      <p:cBhvr>
                                        <p:cTn id="62" dur="580">
                                          <p:stCondLst>
                                            <p:cond delay="0"/>
                                          </p:stCondLst>
                                        </p:cTn>
                                        <p:tgtEl>
                                          <p:spTgt spid="7">
                                            <p:txEl>
                                              <p:pRg st="2" end="2"/>
                                            </p:txEl>
                                          </p:spTgt>
                                        </p:tgtEl>
                                      </p:cBhvr>
                                    </p:animEffect>
                                    <p:anim calcmode="lin" valueType="num">
                                      <p:cBhvr>
                                        <p:cTn id="63" dur="1822" tmFilter="0,0; 0.14,0.36; 0.43,0.73; 0.71,0.91; 1.0,1.0">
                                          <p:stCondLst>
                                            <p:cond delay="0"/>
                                          </p:stCondLst>
                                        </p:cTn>
                                        <p:tgtEl>
                                          <p:spTgt spid="7">
                                            <p:txEl>
                                              <p:pRg st="2" end="2"/>
                                            </p:txEl>
                                          </p:spTgt>
                                        </p:tgtEl>
                                        <p:attrNameLst>
                                          <p:attrName>ppt_x</p:attrName>
                                        </p:attrNameLst>
                                      </p:cBhvr>
                                      <p:tavLst>
                                        <p:tav tm="0">
                                          <p:val>
                                            <p:strVal val="#ppt_x-0.25"/>
                                          </p:val>
                                        </p:tav>
                                        <p:tav tm="100000">
                                          <p:val>
                                            <p:strVal val="#ppt_x"/>
                                          </p:val>
                                        </p:tav>
                                      </p:tavLst>
                                    </p:anim>
                                    <p:anim calcmode="lin" valueType="num">
                                      <p:cBhvr>
                                        <p:cTn id="64" dur="664" tmFilter="0.0,0.0; 0.25,0.07; 0.50,0.2; 0.75,0.467; 1.0,1.0">
                                          <p:stCondLst>
                                            <p:cond delay="0"/>
                                          </p:stCondLst>
                                        </p:cTn>
                                        <p:tgtEl>
                                          <p:spTgt spid="7">
                                            <p:txEl>
                                              <p:pRg st="2" end="2"/>
                                            </p:txEl>
                                          </p:spTgt>
                                        </p:tgtEl>
                                        <p:attrNameLst>
                                          <p:attrName>ppt_y</p:attrName>
                                        </p:attrNameLst>
                                      </p:cBhvr>
                                      <p:tavLst>
                                        <p:tav tm="0" fmla="#ppt_y-sin(pi*$)/3">
                                          <p:val>
                                            <p:fltVal val="0.5"/>
                                          </p:val>
                                        </p:tav>
                                        <p:tav tm="100000">
                                          <p:val>
                                            <p:fltVal val="1"/>
                                          </p:val>
                                        </p:tav>
                                      </p:tavLst>
                                    </p:anim>
                                    <p:anim calcmode="lin" valueType="num">
                                      <p:cBhvr>
                                        <p:cTn id="65" dur="664" tmFilter="0, 0; 0.125,0.2665; 0.25,0.4; 0.375,0.465; 0.5,0.5;  0.625,0.535; 0.75,0.6; 0.875,0.7335; 1,1">
                                          <p:stCondLst>
                                            <p:cond delay="664"/>
                                          </p:stCondLst>
                                        </p:cTn>
                                        <p:tgtEl>
                                          <p:spTgt spid="7">
                                            <p:txEl>
                                              <p:pRg st="2" end="2"/>
                                            </p:txEl>
                                          </p:spTgt>
                                        </p:tgtEl>
                                        <p:attrNameLst>
                                          <p:attrName>ppt_y</p:attrName>
                                        </p:attrNameLst>
                                      </p:cBhvr>
                                      <p:tavLst>
                                        <p:tav tm="0" fmla="#ppt_y-sin(pi*$)/9">
                                          <p:val>
                                            <p:fltVal val="0"/>
                                          </p:val>
                                        </p:tav>
                                        <p:tav tm="100000">
                                          <p:val>
                                            <p:fltVal val="1"/>
                                          </p:val>
                                        </p:tav>
                                      </p:tavLst>
                                    </p:anim>
                                    <p:anim calcmode="lin" valueType="num">
                                      <p:cBhvr>
                                        <p:cTn id="66" dur="332" tmFilter="0, 0; 0.125,0.2665; 0.25,0.4; 0.375,0.465; 0.5,0.5;  0.625,0.535; 0.75,0.6; 0.875,0.7335; 1,1">
                                          <p:stCondLst>
                                            <p:cond delay="1324"/>
                                          </p:stCondLst>
                                        </p:cTn>
                                        <p:tgtEl>
                                          <p:spTgt spid="7">
                                            <p:txEl>
                                              <p:pRg st="2" end="2"/>
                                            </p:txEl>
                                          </p:spTgt>
                                        </p:tgtEl>
                                        <p:attrNameLst>
                                          <p:attrName>ppt_y</p:attrName>
                                        </p:attrNameLst>
                                      </p:cBhvr>
                                      <p:tavLst>
                                        <p:tav tm="0" fmla="#ppt_y-sin(pi*$)/27">
                                          <p:val>
                                            <p:fltVal val="0"/>
                                          </p:val>
                                        </p:tav>
                                        <p:tav tm="100000">
                                          <p:val>
                                            <p:fltVal val="1"/>
                                          </p:val>
                                        </p:tav>
                                      </p:tavLst>
                                    </p:anim>
                                    <p:anim calcmode="lin" valueType="num">
                                      <p:cBhvr>
                                        <p:cTn id="67" dur="164" tmFilter="0, 0; 0.125,0.2665; 0.25,0.4; 0.375,0.465; 0.5,0.5;  0.625,0.535; 0.75,0.6; 0.875,0.7335; 1,1">
                                          <p:stCondLst>
                                            <p:cond delay="1656"/>
                                          </p:stCondLst>
                                        </p:cTn>
                                        <p:tgtEl>
                                          <p:spTgt spid="7">
                                            <p:txEl>
                                              <p:pRg st="2" end="2"/>
                                            </p:txEl>
                                          </p:spTgt>
                                        </p:tgtEl>
                                        <p:attrNameLst>
                                          <p:attrName>ppt_y</p:attrName>
                                        </p:attrNameLst>
                                      </p:cBhvr>
                                      <p:tavLst>
                                        <p:tav tm="0" fmla="#ppt_y-sin(pi*$)/81">
                                          <p:val>
                                            <p:fltVal val="0"/>
                                          </p:val>
                                        </p:tav>
                                        <p:tav tm="100000">
                                          <p:val>
                                            <p:fltVal val="1"/>
                                          </p:val>
                                        </p:tav>
                                      </p:tavLst>
                                    </p:anim>
                                    <p:animScale>
                                      <p:cBhvr>
                                        <p:cTn id="68" dur="26">
                                          <p:stCondLst>
                                            <p:cond delay="650"/>
                                          </p:stCondLst>
                                        </p:cTn>
                                        <p:tgtEl>
                                          <p:spTgt spid="7">
                                            <p:txEl>
                                              <p:pRg st="2" end="2"/>
                                            </p:txEl>
                                          </p:spTgt>
                                        </p:tgtEl>
                                      </p:cBhvr>
                                      <p:to x="100000" y="60000"/>
                                    </p:animScale>
                                    <p:animScale>
                                      <p:cBhvr>
                                        <p:cTn id="69" dur="166" decel="50000">
                                          <p:stCondLst>
                                            <p:cond delay="676"/>
                                          </p:stCondLst>
                                        </p:cTn>
                                        <p:tgtEl>
                                          <p:spTgt spid="7">
                                            <p:txEl>
                                              <p:pRg st="2" end="2"/>
                                            </p:txEl>
                                          </p:spTgt>
                                        </p:tgtEl>
                                      </p:cBhvr>
                                      <p:to x="100000" y="100000"/>
                                    </p:animScale>
                                    <p:animScale>
                                      <p:cBhvr>
                                        <p:cTn id="70" dur="26">
                                          <p:stCondLst>
                                            <p:cond delay="1312"/>
                                          </p:stCondLst>
                                        </p:cTn>
                                        <p:tgtEl>
                                          <p:spTgt spid="7">
                                            <p:txEl>
                                              <p:pRg st="2" end="2"/>
                                            </p:txEl>
                                          </p:spTgt>
                                        </p:tgtEl>
                                      </p:cBhvr>
                                      <p:to x="100000" y="80000"/>
                                    </p:animScale>
                                    <p:animScale>
                                      <p:cBhvr>
                                        <p:cTn id="71" dur="166" decel="50000">
                                          <p:stCondLst>
                                            <p:cond delay="1338"/>
                                          </p:stCondLst>
                                        </p:cTn>
                                        <p:tgtEl>
                                          <p:spTgt spid="7">
                                            <p:txEl>
                                              <p:pRg st="2" end="2"/>
                                            </p:txEl>
                                          </p:spTgt>
                                        </p:tgtEl>
                                      </p:cBhvr>
                                      <p:to x="100000" y="100000"/>
                                    </p:animScale>
                                    <p:animScale>
                                      <p:cBhvr>
                                        <p:cTn id="72" dur="26">
                                          <p:stCondLst>
                                            <p:cond delay="1642"/>
                                          </p:stCondLst>
                                        </p:cTn>
                                        <p:tgtEl>
                                          <p:spTgt spid="7">
                                            <p:txEl>
                                              <p:pRg st="2" end="2"/>
                                            </p:txEl>
                                          </p:spTgt>
                                        </p:tgtEl>
                                      </p:cBhvr>
                                      <p:to x="100000" y="90000"/>
                                    </p:animScale>
                                    <p:animScale>
                                      <p:cBhvr>
                                        <p:cTn id="73" dur="166" decel="50000">
                                          <p:stCondLst>
                                            <p:cond delay="1668"/>
                                          </p:stCondLst>
                                        </p:cTn>
                                        <p:tgtEl>
                                          <p:spTgt spid="7">
                                            <p:txEl>
                                              <p:pRg st="2" end="2"/>
                                            </p:txEl>
                                          </p:spTgt>
                                        </p:tgtEl>
                                      </p:cBhvr>
                                      <p:to x="100000" y="100000"/>
                                    </p:animScale>
                                    <p:animScale>
                                      <p:cBhvr>
                                        <p:cTn id="74" dur="26">
                                          <p:stCondLst>
                                            <p:cond delay="1808"/>
                                          </p:stCondLst>
                                        </p:cTn>
                                        <p:tgtEl>
                                          <p:spTgt spid="7">
                                            <p:txEl>
                                              <p:pRg st="2" end="2"/>
                                            </p:txEl>
                                          </p:spTgt>
                                        </p:tgtEl>
                                      </p:cBhvr>
                                      <p:to x="100000" y="95000"/>
                                    </p:animScale>
                                    <p:animScale>
                                      <p:cBhvr>
                                        <p:cTn id="75" dur="166" decel="50000">
                                          <p:stCondLst>
                                            <p:cond delay="1834"/>
                                          </p:stCondLst>
                                        </p:cTn>
                                        <p:tgtEl>
                                          <p:spTgt spid="7">
                                            <p:txEl>
                                              <p:pRg st="2" end="2"/>
                                            </p:txEl>
                                          </p:spTgt>
                                        </p:tgtEl>
                                      </p:cBhvr>
                                      <p:to x="100000" y="100000"/>
                                    </p:animScale>
                                  </p:childTnLst>
                                </p:cTn>
                              </p:par>
                              <p:par>
                                <p:cTn id="76" presetID="26" presetClass="entr" presetSubtype="0" fill="hold" nodeType="withEffect">
                                  <p:stCondLst>
                                    <p:cond delay="0"/>
                                  </p:stCondLst>
                                  <p:childTnLst>
                                    <p:set>
                                      <p:cBhvr>
                                        <p:cTn id="77" dur="1" fill="hold">
                                          <p:stCondLst>
                                            <p:cond delay="0"/>
                                          </p:stCondLst>
                                        </p:cTn>
                                        <p:tgtEl>
                                          <p:spTgt spid="7">
                                            <p:txEl>
                                              <p:pRg st="3" end="3"/>
                                            </p:txEl>
                                          </p:spTgt>
                                        </p:tgtEl>
                                        <p:attrNameLst>
                                          <p:attrName>style.visibility</p:attrName>
                                        </p:attrNameLst>
                                      </p:cBhvr>
                                      <p:to>
                                        <p:strVal val="visible"/>
                                      </p:to>
                                    </p:set>
                                    <p:animEffect transition="in" filter="wipe(down)">
                                      <p:cBhvr>
                                        <p:cTn id="78" dur="580">
                                          <p:stCondLst>
                                            <p:cond delay="0"/>
                                          </p:stCondLst>
                                        </p:cTn>
                                        <p:tgtEl>
                                          <p:spTgt spid="7">
                                            <p:txEl>
                                              <p:pRg st="3" end="3"/>
                                            </p:txEl>
                                          </p:spTgt>
                                        </p:tgtEl>
                                      </p:cBhvr>
                                    </p:animEffect>
                                    <p:anim calcmode="lin" valueType="num">
                                      <p:cBhvr>
                                        <p:cTn id="79" dur="1822" tmFilter="0,0; 0.14,0.36; 0.43,0.73; 0.71,0.91; 1.0,1.0">
                                          <p:stCondLst>
                                            <p:cond delay="0"/>
                                          </p:stCondLst>
                                        </p:cTn>
                                        <p:tgtEl>
                                          <p:spTgt spid="7">
                                            <p:txEl>
                                              <p:pRg st="3" end="3"/>
                                            </p:txEl>
                                          </p:spTgt>
                                        </p:tgtEl>
                                        <p:attrNameLst>
                                          <p:attrName>ppt_x</p:attrName>
                                        </p:attrNameLst>
                                      </p:cBhvr>
                                      <p:tavLst>
                                        <p:tav tm="0">
                                          <p:val>
                                            <p:strVal val="#ppt_x-0.25"/>
                                          </p:val>
                                        </p:tav>
                                        <p:tav tm="100000">
                                          <p:val>
                                            <p:strVal val="#ppt_x"/>
                                          </p:val>
                                        </p:tav>
                                      </p:tavLst>
                                    </p:anim>
                                    <p:anim calcmode="lin" valueType="num">
                                      <p:cBhvr>
                                        <p:cTn id="80" dur="664" tmFilter="0.0,0.0; 0.25,0.07; 0.50,0.2; 0.75,0.467; 1.0,1.0">
                                          <p:stCondLst>
                                            <p:cond delay="0"/>
                                          </p:stCondLst>
                                        </p:cTn>
                                        <p:tgtEl>
                                          <p:spTgt spid="7">
                                            <p:txEl>
                                              <p:pRg st="3" end="3"/>
                                            </p:txEl>
                                          </p:spTgt>
                                        </p:tgtEl>
                                        <p:attrNameLst>
                                          <p:attrName>ppt_y</p:attrName>
                                        </p:attrNameLst>
                                      </p:cBhvr>
                                      <p:tavLst>
                                        <p:tav tm="0" fmla="#ppt_y-sin(pi*$)/3">
                                          <p:val>
                                            <p:fltVal val="0.5"/>
                                          </p:val>
                                        </p:tav>
                                        <p:tav tm="100000">
                                          <p:val>
                                            <p:fltVal val="1"/>
                                          </p:val>
                                        </p:tav>
                                      </p:tavLst>
                                    </p:anim>
                                    <p:anim calcmode="lin" valueType="num">
                                      <p:cBhvr>
                                        <p:cTn id="81" dur="664" tmFilter="0, 0; 0.125,0.2665; 0.25,0.4; 0.375,0.465; 0.5,0.5;  0.625,0.535; 0.75,0.6; 0.875,0.7335; 1,1">
                                          <p:stCondLst>
                                            <p:cond delay="664"/>
                                          </p:stCondLst>
                                        </p:cTn>
                                        <p:tgtEl>
                                          <p:spTgt spid="7">
                                            <p:txEl>
                                              <p:pRg st="3" end="3"/>
                                            </p:txEl>
                                          </p:spTgt>
                                        </p:tgtEl>
                                        <p:attrNameLst>
                                          <p:attrName>ppt_y</p:attrName>
                                        </p:attrNameLst>
                                      </p:cBhvr>
                                      <p:tavLst>
                                        <p:tav tm="0" fmla="#ppt_y-sin(pi*$)/9">
                                          <p:val>
                                            <p:fltVal val="0"/>
                                          </p:val>
                                        </p:tav>
                                        <p:tav tm="100000">
                                          <p:val>
                                            <p:fltVal val="1"/>
                                          </p:val>
                                        </p:tav>
                                      </p:tavLst>
                                    </p:anim>
                                    <p:anim calcmode="lin" valueType="num">
                                      <p:cBhvr>
                                        <p:cTn id="82" dur="332" tmFilter="0, 0; 0.125,0.2665; 0.25,0.4; 0.375,0.465; 0.5,0.5;  0.625,0.535; 0.75,0.6; 0.875,0.7335; 1,1">
                                          <p:stCondLst>
                                            <p:cond delay="1324"/>
                                          </p:stCondLst>
                                        </p:cTn>
                                        <p:tgtEl>
                                          <p:spTgt spid="7">
                                            <p:txEl>
                                              <p:pRg st="3" end="3"/>
                                            </p:txEl>
                                          </p:spTgt>
                                        </p:tgtEl>
                                        <p:attrNameLst>
                                          <p:attrName>ppt_y</p:attrName>
                                        </p:attrNameLst>
                                      </p:cBhvr>
                                      <p:tavLst>
                                        <p:tav tm="0" fmla="#ppt_y-sin(pi*$)/27">
                                          <p:val>
                                            <p:fltVal val="0"/>
                                          </p:val>
                                        </p:tav>
                                        <p:tav tm="100000">
                                          <p:val>
                                            <p:fltVal val="1"/>
                                          </p:val>
                                        </p:tav>
                                      </p:tavLst>
                                    </p:anim>
                                    <p:anim calcmode="lin" valueType="num">
                                      <p:cBhvr>
                                        <p:cTn id="83" dur="164" tmFilter="0, 0; 0.125,0.2665; 0.25,0.4; 0.375,0.465; 0.5,0.5;  0.625,0.535; 0.75,0.6; 0.875,0.7335; 1,1">
                                          <p:stCondLst>
                                            <p:cond delay="1656"/>
                                          </p:stCondLst>
                                        </p:cTn>
                                        <p:tgtEl>
                                          <p:spTgt spid="7">
                                            <p:txEl>
                                              <p:pRg st="3" end="3"/>
                                            </p:txEl>
                                          </p:spTgt>
                                        </p:tgtEl>
                                        <p:attrNameLst>
                                          <p:attrName>ppt_y</p:attrName>
                                        </p:attrNameLst>
                                      </p:cBhvr>
                                      <p:tavLst>
                                        <p:tav tm="0" fmla="#ppt_y-sin(pi*$)/81">
                                          <p:val>
                                            <p:fltVal val="0"/>
                                          </p:val>
                                        </p:tav>
                                        <p:tav tm="100000">
                                          <p:val>
                                            <p:fltVal val="1"/>
                                          </p:val>
                                        </p:tav>
                                      </p:tavLst>
                                    </p:anim>
                                    <p:animScale>
                                      <p:cBhvr>
                                        <p:cTn id="84" dur="26">
                                          <p:stCondLst>
                                            <p:cond delay="650"/>
                                          </p:stCondLst>
                                        </p:cTn>
                                        <p:tgtEl>
                                          <p:spTgt spid="7">
                                            <p:txEl>
                                              <p:pRg st="3" end="3"/>
                                            </p:txEl>
                                          </p:spTgt>
                                        </p:tgtEl>
                                      </p:cBhvr>
                                      <p:to x="100000" y="60000"/>
                                    </p:animScale>
                                    <p:animScale>
                                      <p:cBhvr>
                                        <p:cTn id="85" dur="166" decel="50000">
                                          <p:stCondLst>
                                            <p:cond delay="676"/>
                                          </p:stCondLst>
                                        </p:cTn>
                                        <p:tgtEl>
                                          <p:spTgt spid="7">
                                            <p:txEl>
                                              <p:pRg st="3" end="3"/>
                                            </p:txEl>
                                          </p:spTgt>
                                        </p:tgtEl>
                                      </p:cBhvr>
                                      <p:to x="100000" y="100000"/>
                                    </p:animScale>
                                    <p:animScale>
                                      <p:cBhvr>
                                        <p:cTn id="86" dur="26">
                                          <p:stCondLst>
                                            <p:cond delay="1312"/>
                                          </p:stCondLst>
                                        </p:cTn>
                                        <p:tgtEl>
                                          <p:spTgt spid="7">
                                            <p:txEl>
                                              <p:pRg st="3" end="3"/>
                                            </p:txEl>
                                          </p:spTgt>
                                        </p:tgtEl>
                                      </p:cBhvr>
                                      <p:to x="100000" y="80000"/>
                                    </p:animScale>
                                    <p:animScale>
                                      <p:cBhvr>
                                        <p:cTn id="87" dur="166" decel="50000">
                                          <p:stCondLst>
                                            <p:cond delay="1338"/>
                                          </p:stCondLst>
                                        </p:cTn>
                                        <p:tgtEl>
                                          <p:spTgt spid="7">
                                            <p:txEl>
                                              <p:pRg st="3" end="3"/>
                                            </p:txEl>
                                          </p:spTgt>
                                        </p:tgtEl>
                                      </p:cBhvr>
                                      <p:to x="100000" y="100000"/>
                                    </p:animScale>
                                    <p:animScale>
                                      <p:cBhvr>
                                        <p:cTn id="88" dur="26">
                                          <p:stCondLst>
                                            <p:cond delay="1642"/>
                                          </p:stCondLst>
                                        </p:cTn>
                                        <p:tgtEl>
                                          <p:spTgt spid="7">
                                            <p:txEl>
                                              <p:pRg st="3" end="3"/>
                                            </p:txEl>
                                          </p:spTgt>
                                        </p:tgtEl>
                                      </p:cBhvr>
                                      <p:to x="100000" y="90000"/>
                                    </p:animScale>
                                    <p:animScale>
                                      <p:cBhvr>
                                        <p:cTn id="89" dur="166" decel="50000">
                                          <p:stCondLst>
                                            <p:cond delay="1668"/>
                                          </p:stCondLst>
                                        </p:cTn>
                                        <p:tgtEl>
                                          <p:spTgt spid="7">
                                            <p:txEl>
                                              <p:pRg st="3" end="3"/>
                                            </p:txEl>
                                          </p:spTgt>
                                        </p:tgtEl>
                                      </p:cBhvr>
                                      <p:to x="100000" y="100000"/>
                                    </p:animScale>
                                    <p:animScale>
                                      <p:cBhvr>
                                        <p:cTn id="90" dur="26">
                                          <p:stCondLst>
                                            <p:cond delay="1808"/>
                                          </p:stCondLst>
                                        </p:cTn>
                                        <p:tgtEl>
                                          <p:spTgt spid="7">
                                            <p:txEl>
                                              <p:pRg st="3" end="3"/>
                                            </p:txEl>
                                          </p:spTgt>
                                        </p:tgtEl>
                                      </p:cBhvr>
                                      <p:to x="100000" y="95000"/>
                                    </p:animScale>
                                    <p:animScale>
                                      <p:cBhvr>
                                        <p:cTn id="91" dur="166" decel="50000">
                                          <p:stCondLst>
                                            <p:cond delay="1834"/>
                                          </p:stCondLst>
                                        </p:cTn>
                                        <p:tgtEl>
                                          <p:spTgt spid="7">
                                            <p:txEl>
                                              <p:pRg st="3" end="3"/>
                                            </p:txEl>
                                          </p:spTgt>
                                        </p:tgtEl>
                                      </p:cBhvr>
                                      <p:to x="100000" y="100000"/>
                                    </p:animScale>
                                  </p:childTnLst>
                                </p:cTn>
                              </p:par>
                              <p:par>
                                <p:cTn id="92" presetID="26" presetClass="entr" presetSubtype="0" fill="hold" nodeType="withEffect">
                                  <p:stCondLst>
                                    <p:cond delay="0"/>
                                  </p:stCondLst>
                                  <p:childTnLst>
                                    <p:set>
                                      <p:cBhvr>
                                        <p:cTn id="93" dur="1" fill="hold">
                                          <p:stCondLst>
                                            <p:cond delay="0"/>
                                          </p:stCondLst>
                                        </p:cTn>
                                        <p:tgtEl>
                                          <p:spTgt spid="7">
                                            <p:txEl>
                                              <p:pRg st="4" end="4"/>
                                            </p:txEl>
                                          </p:spTgt>
                                        </p:tgtEl>
                                        <p:attrNameLst>
                                          <p:attrName>style.visibility</p:attrName>
                                        </p:attrNameLst>
                                      </p:cBhvr>
                                      <p:to>
                                        <p:strVal val="visible"/>
                                      </p:to>
                                    </p:set>
                                    <p:animEffect transition="in" filter="wipe(down)">
                                      <p:cBhvr>
                                        <p:cTn id="94" dur="580">
                                          <p:stCondLst>
                                            <p:cond delay="0"/>
                                          </p:stCondLst>
                                        </p:cTn>
                                        <p:tgtEl>
                                          <p:spTgt spid="7">
                                            <p:txEl>
                                              <p:pRg st="4" end="4"/>
                                            </p:txEl>
                                          </p:spTgt>
                                        </p:tgtEl>
                                      </p:cBhvr>
                                    </p:animEffect>
                                    <p:anim calcmode="lin" valueType="num">
                                      <p:cBhvr>
                                        <p:cTn id="95" dur="1822" tmFilter="0,0; 0.14,0.36; 0.43,0.73; 0.71,0.91; 1.0,1.0">
                                          <p:stCondLst>
                                            <p:cond delay="0"/>
                                          </p:stCondLst>
                                        </p:cTn>
                                        <p:tgtEl>
                                          <p:spTgt spid="7">
                                            <p:txEl>
                                              <p:pRg st="4" end="4"/>
                                            </p:txEl>
                                          </p:spTgt>
                                        </p:tgtEl>
                                        <p:attrNameLst>
                                          <p:attrName>ppt_x</p:attrName>
                                        </p:attrNameLst>
                                      </p:cBhvr>
                                      <p:tavLst>
                                        <p:tav tm="0">
                                          <p:val>
                                            <p:strVal val="#ppt_x-0.25"/>
                                          </p:val>
                                        </p:tav>
                                        <p:tav tm="100000">
                                          <p:val>
                                            <p:strVal val="#ppt_x"/>
                                          </p:val>
                                        </p:tav>
                                      </p:tavLst>
                                    </p:anim>
                                    <p:anim calcmode="lin" valueType="num">
                                      <p:cBhvr>
                                        <p:cTn id="96" dur="664" tmFilter="0.0,0.0; 0.25,0.07; 0.50,0.2; 0.75,0.467; 1.0,1.0">
                                          <p:stCondLst>
                                            <p:cond delay="0"/>
                                          </p:stCondLst>
                                        </p:cTn>
                                        <p:tgtEl>
                                          <p:spTgt spid="7">
                                            <p:txEl>
                                              <p:pRg st="4" end="4"/>
                                            </p:txEl>
                                          </p:spTgt>
                                        </p:tgtEl>
                                        <p:attrNameLst>
                                          <p:attrName>ppt_y</p:attrName>
                                        </p:attrNameLst>
                                      </p:cBhvr>
                                      <p:tavLst>
                                        <p:tav tm="0" fmla="#ppt_y-sin(pi*$)/3">
                                          <p:val>
                                            <p:fltVal val="0.5"/>
                                          </p:val>
                                        </p:tav>
                                        <p:tav tm="100000">
                                          <p:val>
                                            <p:fltVal val="1"/>
                                          </p:val>
                                        </p:tav>
                                      </p:tavLst>
                                    </p:anim>
                                    <p:anim calcmode="lin" valueType="num">
                                      <p:cBhvr>
                                        <p:cTn id="97" dur="664" tmFilter="0, 0; 0.125,0.2665; 0.25,0.4; 0.375,0.465; 0.5,0.5;  0.625,0.535; 0.75,0.6; 0.875,0.7335; 1,1">
                                          <p:stCondLst>
                                            <p:cond delay="664"/>
                                          </p:stCondLst>
                                        </p:cTn>
                                        <p:tgtEl>
                                          <p:spTgt spid="7">
                                            <p:txEl>
                                              <p:pRg st="4" end="4"/>
                                            </p:txEl>
                                          </p:spTgt>
                                        </p:tgtEl>
                                        <p:attrNameLst>
                                          <p:attrName>ppt_y</p:attrName>
                                        </p:attrNameLst>
                                      </p:cBhvr>
                                      <p:tavLst>
                                        <p:tav tm="0" fmla="#ppt_y-sin(pi*$)/9">
                                          <p:val>
                                            <p:fltVal val="0"/>
                                          </p:val>
                                        </p:tav>
                                        <p:tav tm="100000">
                                          <p:val>
                                            <p:fltVal val="1"/>
                                          </p:val>
                                        </p:tav>
                                      </p:tavLst>
                                    </p:anim>
                                    <p:anim calcmode="lin" valueType="num">
                                      <p:cBhvr>
                                        <p:cTn id="98" dur="332" tmFilter="0, 0; 0.125,0.2665; 0.25,0.4; 0.375,0.465; 0.5,0.5;  0.625,0.535; 0.75,0.6; 0.875,0.7335; 1,1">
                                          <p:stCondLst>
                                            <p:cond delay="1324"/>
                                          </p:stCondLst>
                                        </p:cTn>
                                        <p:tgtEl>
                                          <p:spTgt spid="7">
                                            <p:txEl>
                                              <p:pRg st="4" end="4"/>
                                            </p:txEl>
                                          </p:spTgt>
                                        </p:tgtEl>
                                        <p:attrNameLst>
                                          <p:attrName>ppt_y</p:attrName>
                                        </p:attrNameLst>
                                      </p:cBhvr>
                                      <p:tavLst>
                                        <p:tav tm="0" fmla="#ppt_y-sin(pi*$)/27">
                                          <p:val>
                                            <p:fltVal val="0"/>
                                          </p:val>
                                        </p:tav>
                                        <p:tav tm="100000">
                                          <p:val>
                                            <p:fltVal val="1"/>
                                          </p:val>
                                        </p:tav>
                                      </p:tavLst>
                                    </p:anim>
                                    <p:anim calcmode="lin" valueType="num">
                                      <p:cBhvr>
                                        <p:cTn id="99" dur="164" tmFilter="0, 0; 0.125,0.2665; 0.25,0.4; 0.375,0.465; 0.5,0.5;  0.625,0.535; 0.75,0.6; 0.875,0.7335; 1,1">
                                          <p:stCondLst>
                                            <p:cond delay="1656"/>
                                          </p:stCondLst>
                                        </p:cTn>
                                        <p:tgtEl>
                                          <p:spTgt spid="7">
                                            <p:txEl>
                                              <p:pRg st="4" end="4"/>
                                            </p:txEl>
                                          </p:spTgt>
                                        </p:tgtEl>
                                        <p:attrNameLst>
                                          <p:attrName>ppt_y</p:attrName>
                                        </p:attrNameLst>
                                      </p:cBhvr>
                                      <p:tavLst>
                                        <p:tav tm="0" fmla="#ppt_y-sin(pi*$)/81">
                                          <p:val>
                                            <p:fltVal val="0"/>
                                          </p:val>
                                        </p:tav>
                                        <p:tav tm="100000">
                                          <p:val>
                                            <p:fltVal val="1"/>
                                          </p:val>
                                        </p:tav>
                                      </p:tavLst>
                                    </p:anim>
                                    <p:animScale>
                                      <p:cBhvr>
                                        <p:cTn id="100" dur="26">
                                          <p:stCondLst>
                                            <p:cond delay="650"/>
                                          </p:stCondLst>
                                        </p:cTn>
                                        <p:tgtEl>
                                          <p:spTgt spid="7">
                                            <p:txEl>
                                              <p:pRg st="4" end="4"/>
                                            </p:txEl>
                                          </p:spTgt>
                                        </p:tgtEl>
                                      </p:cBhvr>
                                      <p:to x="100000" y="60000"/>
                                    </p:animScale>
                                    <p:animScale>
                                      <p:cBhvr>
                                        <p:cTn id="101" dur="166" decel="50000">
                                          <p:stCondLst>
                                            <p:cond delay="676"/>
                                          </p:stCondLst>
                                        </p:cTn>
                                        <p:tgtEl>
                                          <p:spTgt spid="7">
                                            <p:txEl>
                                              <p:pRg st="4" end="4"/>
                                            </p:txEl>
                                          </p:spTgt>
                                        </p:tgtEl>
                                      </p:cBhvr>
                                      <p:to x="100000" y="100000"/>
                                    </p:animScale>
                                    <p:animScale>
                                      <p:cBhvr>
                                        <p:cTn id="102" dur="26">
                                          <p:stCondLst>
                                            <p:cond delay="1312"/>
                                          </p:stCondLst>
                                        </p:cTn>
                                        <p:tgtEl>
                                          <p:spTgt spid="7">
                                            <p:txEl>
                                              <p:pRg st="4" end="4"/>
                                            </p:txEl>
                                          </p:spTgt>
                                        </p:tgtEl>
                                      </p:cBhvr>
                                      <p:to x="100000" y="80000"/>
                                    </p:animScale>
                                    <p:animScale>
                                      <p:cBhvr>
                                        <p:cTn id="103" dur="166" decel="50000">
                                          <p:stCondLst>
                                            <p:cond delay="1338"/>
                                          </p:stCondLst>
                                        </p:cTn>
                                        <p:tgtEl>
                                          <p:spTgt spid="7">
                                            <p:txEl>
                                              <p:pRg st="4" end="4"/>
                                            </p:txEl>
                                          </p:spTgt>
                                        </p:tgtEl>
                                      </p:cBhvr>
                                      <p:to x="100000" y="100000"/>
                                    </p:animScale>
                                    <p:animScale>
                                      <p:cBhvr>
                                        <p:cTn id="104" dur="26">
                                          <p:stCondLst>
                                            <p:cond delay="1642"/>
                                          </p:stCondLst>
                                        </p:cTn>
                                        <p:tgtEl>
                                          <p:spTgt spid="7">
                                            <p:txEl>
                                              <p:pRg st="4" end="4"/>
                                            </p:txEl>
                                          </p:spTgt>
                                        </p:tgtEl>
                                      </p:cBhvr>
                                      <p:to x="100000" y="90000"/>
                                    </p:animScale>
                                    <p:animScale>
                                      <p:cBhvr>
                                        <p:cTn id="105" dur="166" decel="50000">
                                          <p:stCondLst>
                                            <p:cond delay="1668"/>
                                          </p:stCondLst>
                                        </p:cTn>
                                        <p:tgtEl>
                                          <p:spTgt spid="7">
                                            <p:txEl>
                                              <p:pRg st="4" end="4"/>
                                            </p:txEl>
                                          </p:spTgt>
                                        </p:tgtEl>
                                      </p:cBhvr>
                                      <p:to x="100000" y="100000"/>
                                    </p:animScale>
                                    <p:animScale>
                                      <p:cBhvr>
                                        <p:cTn id="106" dur="26">
                                          <p:stCondLst>
                                            <p:cond delay="1808"/>
                                          </p:stCondLst>
                                        </p:cTn>
                                        <p:tgtEl>
                                          <p:spTgt spid="7">
                                            <p:txEl>
                                              <p:pRg st="4" end="4"/>
                                            </p:txEl>
                                          </p:spTgt>
                                        </p:tgtEl>
                                      </p:cBhvr>
                                      <p:to x="100000" y="95000"/>
                                    </p:animScale>
                                    <p:animScale>
                                      <p:cBhvr>
                                        <p:cTn id="107" dur="166" decel="50000">
                                          <p:stCondLst>
                                            <p:cond delay="1834"/>
                                          </p:stCondLst>
                                        </p:cTn>
                                        <p:tgtEl>
                                          <p:spTgt spid="7">
                                            <p:txEl>
                                              <p:pRg st="4" end="4"/>
                                            </p:txEl>
                                          </p:spTgt>
                                        </p:tgtEl>
                                      </p:cBhvr>
                                      <p:to x="100000" y="100000"/>
                                    </p:animScale>
                                  </p:childTnLst>
                                </p:cTn>
                              </p:par>
                              <p:par>
                                <p:cTn id="108" presetID="26" presetClass="entr" presetSubtype="0" fill="hold" nodeType="withEffect">
                                  <p:stCondLst>
                                    <p:cond delay="0"/>
                                  </p:stCondLst>
                                  <p:childTnLst>
                                    <p:set>
                                      <p:cBhvr>
                                        <p:cTn id="109" dur="1" fill="hold">
                                          <p:stCondLst>
                                            <p:cond delay="0"/>
                                          </p:stCondLst>
                                        </p:cTn>
                                        <p:tgtEl>
                                          <p:spTgt spid="7">
                                            <p:txEl>
                                              <p:pRg st="5" end="5"/>
                                            </p:txEl>
                                          </p:spTgt>
                                        </p:tgtEl>
                                        <p:attrNameLst>
                                          <p:attrName>style.visibility</p:attrName>
                                        </p:attrNameLst>
                                      </p:cBhvr>
                                      <p:to>
                                        <p:strVal val="visible"/>
                                      </p:to>
                                    </p:set>
                                    <p:animEffect transition="in" filter="wipe(down)">
                                      <p:cBhvr>
                                        <p:cTn id="110" dur="580">
                                          <p:stCondLst>
                                            <p:cond delay="0"/>
                                          </p:stCondLst>
                                        </p:cTn>
                                        <p:tgtEl>
                                          <p:spTgt spid="7">
                                            <p:txEl>
                                              <p:pRg st="5" end="5"/>
                                            </p:txEl>
                                          </p:spTgt>
                                        </p:tgtEl>
                                      </p:cBhvr>
                                    </p:animEffect>
                                    <p:anim calcmode="lin" valueType="num">
                                      <p:cBhvr>
                                        <p:cTn id="111" dur="1822" tmFilter="0,0; 0.14,0.36; 0.43,0.73; 0.71,0.91; 1.0,1.0">
                                          <p:stCondLst>
                                            <p:cond delay="0"/>
                                          </p:stCondLst>
                                        </p:cTn>
                                        <p:tgtEl>
                                          <p:spTgt spid="7">
                                            <p:txEl>
                                              <p:pRg st="5" end="5"/>
                                            </p:txEl>
                                          </p:spTgt>
                                        </p:tgtEl>
                                        <p:attrNameLst>
                                          <p:attrName>ppt_x</p:attrName>
                                        </p:attrNameLst>
                                      </p:cBhvr>
                                      <p:tavLst>
                                        <p:tav tm="0">
                                          <p:val>
                                            <p:strVal val="#ppt_x-0.25"/>
                                          </p:val>
                                        </p:tav>
                                        <p:tav tm="100000">
                                          <p:val>
                                            <p:strVal val="#ppt_x"/>
                                          </p:val>
                                        </p:tav>
                                      </p:tavLst>
                                    </p:anim>
                                    <p:anim calcmode="lin" valueType="num">
                                      <p:cBhvr>
                                        <p:cTn id="112" dur="664" tmFilter="0.0,0.0; 0.25,0.07; 0.50,0.2; 0.75,0.467; 1.0,1.0">
                                          <p:stCondLst>
                                            <p:cond delay="0"/>
                                          </p:stCondLst>
                                        </p:cTn>
                                        <p:tgtEl>
                                          <p:spTgt spid="7">
                                            <p:txEl>
                                              <p:pRg st="5" end="5"/>
                                            </p:txEl>
                                          </p:spTgt>
                                        </p:tgtEl>
                                        <p:attrNameLst>
                                          <p:attrName>ppt_y</p:attrName>
                                        </p:attrNameLst>
                                      </p:cBhvr>
                                      <p:tavLst>
                                        <p:tav tm="0" fmla="#ppt_y-sin(pi*$)/3">
                                          <p:val>
                                            <p:fltVal val="0.5"/>
                                          </p:val>
                                        </p:tav>
                                        <p:tav tm="100000">
                                          <p:val>
                                            <p:fltVal val="1"/>
                                          </p:val>
                                        </p:tav>
                                      </p:tavLst>
                                    </p:anim>
                                    <p:anim calcmode="lin" valueType="num">
                                      <p:cBhvr>
                                        <p:cTn id="113" dur="664" tmFilter="0, 0; 0.125,0.2665; 0.25,0.4; 0.375,0.465; 0.5,0.5;  0.625,0.535; 0.75,0.6; 0.875,0.7335; 1,1">
                                          <p:stCondLst>
                                            <p:cond delay="664"/>
                                          </p:stCondLst>
                                        </p:cTn>
                                        <p:tgtEl>
                                          <p:spTgt spid="7">
                                            <p:txEl>
                                              <p:pRg st="5" end="5"/>
                                            </p:txEl>
                                          </p:spTgt>
                                        </p:tgtEl>
                                        <p:attrNameLst>
                                          <p:attrName>ppt_y</p:attrName>
                                        </p:attrNameLst>
                                      </p:cBhvr>
                                      <p:tavLst>
                                        <p:tav tm="0" fmla="#ppt_y-sin(pi*$)/9">
                                          <p:val>
                                            <p:fltVal val="0"/>
                                          </p:val>
                                        </p:tav>
                                        <p:tav tm="100000">
                                          <p:val>
                                            <p:fltVal val="1"/>
                                          </p:val>
                                        </p:tav>
                                      </p:tavLst>
                                    </p:anim>
                                    <p:anim calcmode="lin" valueType="num">
                                      <p:cBhvr>
                                        <p:cTn id="114" dur="332" tmFilter="0, 0; 0.125,0.2665; 0.25,0.4; 0.375,0.465; 0.5,0.5;  0.625,0.535; 0.75,0.6; 0.875,0.7335; 1,1">
                                          <p:stCondLst>
                                            <p:cond delay="1324"/>
                                          </p:stCondLst>
                                        </p:cTn>
                                        <p:tgtEl>
                                          <p:spTgt spid="7">
                                            <p:txEl>
                                              <p:pRg st="5" end="5"/>
                                            </p:txEl>
                                          </p:spTgt>
                                        </p:tgtEl>
                                        <p:attrNameLst>
                                          <p:attrName>ppt_y</p:attrName>
                                        </p:attrNameLst>
                                      </p:cBhvr>
                                      <p:tavLst>
                                        <p:tav tm="0" fmla="#ppt_y-sin(pi*$)/27">
                                          <p:val>
                                            <p:fltVal val="0"/>
                                          </p:val>
                                        </p:tav>
                                        <p:tav tm="100000">
                                          <p:val>
                                            <p:fltVal val="1"/>
                                          </p:val>
                                        </p:tav>
                                      </p:tavLst>
                                    </p:anim>
                                    <p:anim calcmode="lin" valueType="num">
                                      <p:cBhvr>
                                        <p:cTn id="115" dur="164" tmFilter="0, 0; 0.125,0.2665; 0.25,0.4; 0.375,0.465; 0.5,0.5;  0.625,0.535; 0.75,0.6; 0.875,0.7335; 1,1">
                                          <p:stCondLst>
                                            <p:cond delay="1656"/>
                                          </p:stCondLst>
                                        </p:cTn>
                                        <p:tgtEl>
                                          <p:spTgt spid="7">
                                            <p:txEl>
                                              <p:pRg st="5" end="5"/>
                                            </p:txEl>
                                          </p:spTgt>
                                        </p:tgtEl>
                                        <p:attrNameLst>
                                          <p:attrName>ppt_y</p:attrName>
                                        </p:attrNameLst>
                                      </p:cBhvr>
                                      <p:tavLst>
                                        <p:tav tm="0" fmla="#ppt_y-sin(pi*$)/81">
                                          <p:val>
                                            <p:fltVal val="0"/>
                                          </p:val>
                                        </p:tav>
                                        <p:tav tm="100000">
                                          <p:val>
                                            <p:fltVal val="1"/>
                                          </p:val>
                                        </p:tav>
                                      </p:tavLst>
                                    </p:anim>
                                    <p:animScale>
                                      <p:cBhvr>
                                        <p:cTn id="116" dur="26">
                                          <p:stCondLst>
                                            <p:cond delay="650"/>
                                          </p:stCondLst>
                                        </p:cTn>
                                        <p:tgtEl>
                                          <p:spTgt spid="7">
                                            <p:txEl>
                                              <p:pRg st="5" end="5"/>
                                            </p:txEl>
                                          </p:spTgt>
                                        </p:tgtEl>
                                      </p:cBhvr>
                                      <p:to x="100000" y="60000"/>
                                    </p:animScale>
                                    <p:animScale>
                                      <p:cBhvr>
                                        <p:cTn id="117" dur="166" decel="50000">
                                          <p:stCondLst>
                                            <p:cond delay="676"/>
                                          </p:stCondLst>
                                        </p:cTn>
                                        <p:tgtEl>
                                          <p:spTgt spid="7">
                                            <p:txEl>
                                              <p:pRg st="5" end="5"/>
                                            </p:txEl>
                                          </p:spTgt>
                                        </p:tgtEl>
                                      </p:cBhvr>
                                      <p:to x="100000" y="100000"/>
                                    </p:animScale>
                                    <p:animScale>
                                      <p:cBhvr>
                                        <p:cTn id="118" dur="26">
                                          <p:stCondLst>
                                            <p:cond delay="1312"/>
                                          </p:stCondLst>
                                        </p:cTn>
                                        <p:tgtEl>
                                          <p:spTgt spid="7">
                                            <p:txEl>
                                              <p:pRg st="5" end="5"/>
                                            </p:txEl>
                                          </p:spTgt>
                                        </p:tgtEl>
                                      </p:cBhvr>
                                      <p:to x="100000" y="80000"/>
                                    </p:animScale>
                                    <p:animScale>
                                      <p:cBhvr>
                                        <p:cTn id="119" dur="166" decel="50000">
                                          <p:stCondLst>
                                            <p:cond delay="1338"/>
                                          </p:stCondLst>
                                        </p:cTn>
                                        <p:tgtEl>
                                          <p:spTgt spid="7">
                                            <p:txEl>
                                              <p:pRg st="5" end="5"/>
                                            </p:txEl>
                                          </p:spTgt>
                                        </p:tgtEl>
                                      </p:cBhvr>
                                      <p:to x="100000" y="100000"/>
                                    </p:animScale>
                                    <p:animScale>
                                      <p:cBhvr>
                                        <p:cTn id="120" dur="26">
                                          <p:stCondLst>
                                            <p:cond delay="1642"/>
                                          </p:stCondLst>
                                        </p:cTn>
                                        <p:tgtEl>
                                          <p:spTgt spid="7">
                                            <p:txEl>
                                              <p:pRg st="5" end="5"/>
                                            </p:txEl>
                                          </p:spTgt>
                                        </p:tgtEl>
                                      </p:cBhvr>
                                      <p:to x="100000" y="90000"/>
                                    </p:animScale>
                                    <p:animScale>
                                      <p:cBhvr>
                                        <p:cTn id="121" dur="166" decel="50000">
                                          <p:stCondLst>
                                            <p:cond delay="1668"/>
                                          </p:stCondLst>
                                        </p:cTn>
                                        <p:tgtEl>
                                          <p:spTgt spid="7">
                                            <p:txEl>
                                              <p:pRg st="5" end="5"/>
                                            </p:txEl>
                                          </p:spTgt>
                                        </p:tgtEl>
                                      </p:cBhvr>
                                      <p:to x="100000" y="100000"/>
                                    </p:animScale>
                                    <p:animScale>
                                      <p:cBhvr>
                                        <p:cTn id="122" dur="26">
                                          <p:stCondLst>
                                            <p:cond delay="1808"/>
                                          </p:stCondLst>
                                        </p:cTn>
                                        <p:tgtEl>
                                          <p:spTgt spid="7">
                                            <p:txEl>
                                              <p:pRg st="5" end="5"/>
                                            </p:txEl>
                                          </p:spTgt>
                                        </p:tgtEl>
                                      </p:cBhvr>
                                      <p:to x="100000" y="95000"/>
                                    </p:animScale>
                                    <p:animScale>
                                      <p:cBhvr>
                                        <p:cTn id="123" dur="166" decel="50000">
                                          <p:stCondLst>
                                            <p:cond delay="1834"/>
                                          </p:stCondLst>
                                        </p:cTn>
                                        <p:tgtEl>
                                          <p:spTgt spid="7">
                                            <p:txEl>
                                              <p:pRg st="5" end="5"/>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28954"/>
            <a:ext cx="8596668" cy="1207478"/>
          </a:xfrm>
        </p:spPr>
        <p:txBody>
          <a:bodyPr/>
          <a:lstStyle/>
          <a:p>
            <a:r>
              <a:rPr lang="en-US" dirty="0" smtClean="0"/>
              <a:t>Why </a:t>
            </a:r>
            <a:r>
              <a:rPr lang="en-US" dirty="0" smtClean="0"/>
              <a:t>do we use </a:t>
            </a:r>
            <a:r>
              <a:rPr lang="en-US" dirty="0" smtClean="0"/>
              <a:t>postman?</a:t>
            </a:r>
            <a:endParaRPr lang="en-US" dirty="0"/>
          </a:p>
        </p:txBody>
      </p:sp>
      <p:sp>
        <p:nvSpPr>
          <p:cNvPr id="3" name="Content Placeholder 2"/>
          <p:cNvSpPr>
            <a:spLocks noGrp="1"/>
          </p:cNvSpPr>
          <p:nvPr>
            <p:ph idx="1"/>
          </p:nvPr>
        </p:nvSpPr>
        <p:spPr>
          <a:xfrm>
            <a:off x="199292" y="1242646"/>
            <a:ext cx="11992708" cy="5732585"/>
          </a:xfrm>
        </p:spPr>
        <p:txBody>
          <a:bodyPr/>
          <a:lstStyle/>
          <a:p>
            <a:r>
              <a:rPr lang="en-US" b="1" dirty="0"/>
              <a:t>Accessibility-</a:t>
            </a:r>
            <a:r>
              <a:rPr lang="en-US" dirty="0"/>
              <a:t> One can use it anywhere after installing Postman into the device by simply logging in to the account.</a:t>
            </a:r>
          </a:p>
          <a:p>
            <a:r>
              <a:rPr lang="en-US" b="1" dirty="0"/>
              <a:t>Use Collections</a:t>
            </a:r>
            <a:r>
              <a:rPr lang="en-US" dirty="0"/>
              <a:t>-Postman allows users to build collections for their API-calls. Every set can create multiple requests and subfolders. It will help to organize the test suites.</a:t>
            </a:r>
          </a:p>
          <a:p>
            <a:r>
              <a:rPr lang="en-US" b="1" dirty="0"/>
              <a:t>Test development-</a:t>
            </a:r>
            <a:r>
              <a:rPr lang="en-US" dirty="0"/>
              <a:t> To test checkpoints, verification of successful HTTP response status shall be added to every API- calls.</a:t>
            </a:r>
          </a:p>
          <a:p>
            <a:r>
              <a:rPr lang="en-US" b="1" dirty="0"/>
              <a:t>Automation Testing-</a:t>
            </a:r>
            <a:r>
              <a:rPr lang="en-US" dirty="0"/>
              <a:t>Tests can be performed in several repetitions or iterations by using the Collection Runner or Newman, which saves time for repeated tests.</a:t>
            </a:r>
          </a:p>
          <a:p>
            <a:r>
              <a:rPr lang="en-US" b="1" dirty="0"/>
              <a:t>Creating Environments-</a:t>
            </a:r>
            <a:r>
              <a:rPr lang="en-US" dirty="0"/>
              <a:t> The design of multiple environments results in less replication of tests as one can use the same collection but for a different setting.</a:t>
            </a:r>
          </a:p>
          <a:p>
            <a:r>
              <a:rPr lang="en-US" b="1" dirty="0"/>
              <a:t>Debugging-</a:t>
            </a:r>
            <a:r>
              <a:rPr lang="en-US" dirty="0"/>
              <a:t> To effectively debug the tests, the postman console helps to track what data is being retrieved.</a:t>
            </a:r>
          </a:p>
          <a:p>
            <a:r>
              <a:rPr lang="en-US" b="1" dirty="0"/>
              <a:t>Collaboration-</a:t>
            </a:r>
            <a:r>
              <a:rPr lang="en-US" dirty="0"/>
              <a:t> You can import or export collections and environments to enhance the sharing of files. You may also use a direct connection to share the collections.</a:t>
            </a:r>
          </a:p>
          <a:p>
            <a:r>
              <a:rPr lang="en-US" b="1" dirty="0"/>
              <a:t>Continuous integration-</a:t>
            </a:r>
            <a:r>
              <a:rPr lang="en-US" dirty="0"/>
              <a:t>It can support continuous integration.</a:t>
            </a:r>
          </a:p>
          <a:p>
            <a:pPr marL="0" indent="0">
              <a:buNone/>
            </a:pPr>
            <a:endParaRPr lang="en-US" dirty="0"/>
          </a:p>
          <a:p>
            <a:endParaRPr lang="en-US" dirty="0"/>
          </a:p>
        </p:txBody>
      </p:sp>
    </p:spTree>
    <p:extLst>
      <p:ext uri="{BB962C8B-B14F-4D97-AF65-F5344CB8AC3E}">
        <p14:creationId xmlns:p14="http://schemas.microsoft.com/office/powerpoint/2010/main" val="7577486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JUNIT TESTING</a:t>
            </a:r>
            <a:endParaRPr lang="en-US" dirty="0"/>
          </a:p>
        </p:txBody>
      </p:sp>
      <p:sp>
        <p:nvSpPr>
          <p:cNvPr id="3" name="Content Placeholder 2"/>
          <p:cNvSpPr>
            <a:spLocks noGrp="1"/>
          </p:cNvSpPr>
          <p:nvPr>
            <p:ph idx="1"/>
          </p:nvPr>
        </p:nvSpPr>
        <p:spPr>
          <a:xfrm>
            <a:off x="339969" y="1406769"/>
            <a:ext cx="11992708" cy="5451231"/>
          </a:xfrm>
        </p:spPr>
        <p:txBody>
          <a:bodyPr>
            <a:normAutofit/>
          </a:bodyPr>
          <a:lstStyle/>
          <a:p>
            <a:pPr marL="0" indent="0">
              <a:buNone/>
            </a:pPr>
            <a:endParaRPr lang="en-US" dirty="0" smtClean="0"/>
          </a:p>
          <a:p>
            <a:pPr marL="0" indent="0">
              <a:buNone/>
            </a:pPr>
            <a:r>
              <a:rPr lang="en-US" sz="2600" dirty="0" smtClean="0"/>
              <a:t>ANNOTATIONS OF JUNIT:</a:t>
            </a:r>
          </a:p>
          <a:p>
            <a:r>
              <a:rPr lang="en-US" sz="1900" b="1" dirty="0"/>
              <a:t>@Test</a:t>
            </a:r>
            <a:r>
              <a:rPr lang="en-US" sz="1900" dirty="0"/>
              <a:t> annotation specifies that method is the test method.</a:t>
            </a:r>
          </a:p>
          <a:p>
            <a:r>
              <a:rPr lang="en-US" sz="1900" b="1" dirty="0"/>
              <a:t>@Test(timeout=1000)</a:t>
            </a:r>
            <a:r>
              <a:rPr lang="en-US" sz="1900" dirty="0"/>
              <a:t> annotation specifies that method will be failed if it takes longer than 1000 milliseconds (1 second).</a:t>
            </a:r>
          </a:p>
          <a:p>
            <a:r>
              <a:rPr lang="en-US" sz="1900" b="1" dirty="0"/>
              <a:t>@BeforeClass</a:t>
            </a:r>
            <a:r>
              <a:rPr lang="en-US" sz="1900" dirty="0"/>
              <a:t> annotation specifies that method will be invoked only once, before starting all the tests.</a:t>
            </a:r>
          </a:p>
          <a:p>
            <a:r>
              <a:rPr lang="en-US" sz="1900" b="1" dirty="0"/>
              <a:t>@Before</a:t>
            </a:r>
            <a:r>
              <a:rPr lang="en-US" sz="1900" dirty="0"/>
              <a:t> annotation specifies that method will be invoked before each test.</a:t>
            </a:r>
          </a:p>
          <a:p>
            <a:r>
              <a:rPr lang="en-US" sz="1900" b="1" dirty="0"/>
              <a:t>@After</a:t>
            </a:r>
            <a:r>
              <a:rPr lang="en-US" sz="1900" dirty="0"/>
              <a:t> annotation specifies that method will be invoked after each test.</a:t>
            </a:r>
          </a:p>
          <a:p>
            <a:r>
              <a:rPr lang="en-US" sz="1900" b="1" dirty="0"/>
              <a:t>@AfterClass</a:t>
            </a:r>
            <a:r>
              <a:rPr lang="en-US" sz="1900" dirty="0"/>
              <a:t> annotation specifies that method will be invoked only once, after finishing all the tests</a:t>
            </a:r>
            <a:r>
              <a:rPr lang="en-US" sz="1900" dirty="0" smtClean="0"/>
              <a:t>.</a:t>
            </a:r>
            <a:r>
              <a:rPr lang="en-US" sz="1900" dirty="0"/>
              <a:t/>
            </a:r>
            <a:br>
              <a:rPr lang="en-US" sz="1900" dirty="0"/>
            </a:br>
            <a:endParaRPr lang="en-US" sz="1900" dirty="0"/>
          </a:p>
        </p:txBody>
      </p:sp>
    </p:spTree>
    <p:extLst>
      <p:ext uri="{BB962C8B-B14F-4D97-AF65-F5344CB8AC3E}">
        <p14:creationId xmlns:p14="http://schemas.microsoft.com/office/powerpoint/2010/main" val="20413029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882" y="727165"/>
            <a:ext cx="4469432" cy="657498"/>
          </a:xfrm>
        </p:spPr>
        <p:txBody>
          <a:bodyPr/>
          <a:lstStyle/>
          <a:p>
            <a:r>
              <a:rPr lang="en-IN" b="1" dirty="0">
                <a:latin typeface="Times New Roman" panose="02020603050405020304" pitchFamily="18" charset="0"/>
                <a:cs typeface="Times New Roman" panose="02020603050405020304" pitchFamily="18" charset="0"/>
              </a:rPr>
              <a:t>Home Page:</a:t>
            </a:r>
          </a:p>
        </p:txBody>
      </p:sp>
      <p:sp>
        <p:nvSpPr>
          <p:cNvPr id="3" name="TextBox 2"/>
          <p:cNvSpPr txBox="1"/>
          <p:nvPr/>
        </p:nvSpPr>
        <p:spPr>
          <a:xfrm>
            <a:off x="167882" y="104503"/>
            <a:ext cx="6807684" cy="646331"/>
          </a:xfrm>
          <a:prstGeom prst="rect">
            <a:avLst/>
          </a:prstGeom>
          <a:noFill/>
        </p:spPr>
        <p:txBody>
          <a:bodyPr wrap="square" rtlCol="0">
            <a:spAutoFit/>
          </a:bodyPr>
          <a:lstStyle/>
          <a:p>
            <a:r>
              <a:rPr lang="en-US" sz="3600" dirty="0">
                <a:solidFill>
                  <a:schemeClr val="accent5"/>
                </a:solidFill>
                <a:latin typeface="Times New Roman" panose="02020603050405020304" pitchFamily="18" charset="0"/>
                <a:cs typeface="Times New Roman" panose="02020603050405020304" pitchFamily="18" charset="0"/>
              </a:rPr>
              <a:t>Screenshots Of Output</a:t>
            </a:r>
            <a:endParaRPr lang="en-IN" sz="3600" dirty="0">
              <a:solidFill>
                <a:schemeClr val="accent5"/>
              </a:solidFill>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881" y="1519435"/>
            <a:ext cx="12024119" cy="5655088"/>
          </a:xfrm>
          <a:prstGeom prst="rect">
            <a:avLst/>
          </a:prstGeom>
        </p:spPr>
      </p:pic>
    </p:spTree>
    <p:extLst>
      <p:ext uri="{BB962C8B-B14F-4D97-AF65-F5344CB8AC3E}">
        <p14:creationId xmlns:p14="http://schemas.microsoft.com/office/powerpoint/2010/main" val="1164765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fill="hold"/>
                                        <p:tgtEl>
                                          <p:spTgt spid="2"/>
                                        </p:tgtEl>
                                        <p:attrNameLst>
                                          <p:attrName>ppt_x</p:attrName>
                                        </p:attrNameLst>
                                      </p:cBhvr>
                                      <p:tavLst>
                                        <p:tav tm="0">
                                          <p:val>
                                            <p:strVal val="#ppt_x"/>
                                          </p:val>
                                        </p:tav>
                                        <p:tav tm="100000">
                                          <p:val>
                                            <p:strVal val="#ppt_x"/>
                                          </p:val>
                                        </p:tav>
                                      </p:tavLst>
                                    </p:anim>
                                    <p:anim calcmode="lin" valueType="num">
                                      <p:cBhvr additive="base">
                                        <p:cTn id="13"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00446" y="104503"/>
            <a:ext cx="8321040" cy="646331"/>
          </a:xfrm>
          <a:prstGeom prst="rect">
            <a:avLst/>
          </a:prstGeom>
          <a:noFill/>
        </p:spPr>
        <p:txBody>
          <a:bodyPr wrap="square" rtlCol="0">
            <a:spAutoFit/>
          </a:bodyPr>
          <a:lstStyle/>
          <a:p>
            <a:r>
              <a:rPr lang="en-US" sz="3600" b="1" dirty="0">
                <a:solidFill>
                  <a:schemeClr val="accent1"/>
                </a:solidFill>
                <a:latin typeface="Times New Roman" panose="02020603050405020304" pitchFamily="18" charset="0"/>
                <a:cs typeface="Times New Roman" panose="02020603050405020304" pitchFamily="18" charset="0"/>
              </a:rPr>
              <a:t>About Page:</a:t>
            </a:r>
            <a:endParaRPr lang="en-IN" sz="3600" b="1" dirty="0">
              <a:solidFill>
                <a:schemeClr val="accent1"/>
              </a:solidFill>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39496"/>
            <a:ext cx="12192000" cy="6018503"/>
          </a:xfrm>
          <a:prstGeom prst="rect">
            <a:avLst/>
          </a:prstGeom>
        </p:spPr>
      </p:pic>
    </p:spTree>
    <p:extLst>
      <p:ext uri="{BB962C8B-B14F-4D97-AF65-F5344CB8AC3E}">
        <p14:creationId xmlns:p14="http://schemas.microsoft.com/office/powerpoint/2010/main" val="4001251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anim calcmode="lin" valueType="num">
                                      <p:cBhvr>
                                        <p:cTn id="8" dur="2000" fill="hold"/>
                                        <p:tgtEl>
                                          <p:spTgt spid="2"/>
                                        </p:tgtEl>
                                        <p:attrNameLst>
                                          <p:attrName>ppt_w</p:attrName>
                                        </p:attrNameLst>
                                      </p:cBhvr>
                                      <p:tavLst>
                                        <p:tav tm="0" fmla="#ppt_w*sin(2.5*pi*$)">
                                          <p:val>
                                            <p:fltVal val="0"/>
                                          </p:val>
                                        </p:tav>
                                        <p:tav tm="100000">
                                          <p:val>
                                            <p:fltVal val="1"/>
                                          </p:val>
                                        </p:tav>
                                      </p:tavLst>
                                    </p:anim>
                                    <p:anim calcmode="lin" valueType="num">
                                      <p:cBhvr>
                                        <p:cTn id="9" dur="2000" fill="hold"/>
                                        <p:tgtEl>
                                          <p:spTgt spid="2"/>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7382" y="156755"/>
            <a:ext cx="5473338" cy="646331"/>
          </a:xfrm>
          <a:prstGeom prst="rect">
            <a:avLst/>
          </a:prstGeom>
          <a:noFill/>
        </p:spPr>
        <p:txBody>
          <a:bodyPr wrap="square" rtlCol="0">
            <a:spAutoFit/>
          </a:bodyPr>
          <a:lstStyle/>
          <a:p>
            <a:r>
              <a:rPr lang="en-US" sz="3600" b="1" dirty="0">
                <a:solidFill>
                  <a:schemeClr val="accent1"/>
                </a:solidFill>
                <a:latin typeface="Times New Roman" panose="02020603050405020304" pitchFamily="18" charset="0"/>
                <a:cs typeface="Times New Roman" panose="02020603050405020304" pitchFamily="18" charset="0"/>
              </a:rPr>
              <a:t>Login Page:</a:t>
            </a:r>
            <a:endParaRPr lang="en-IN" sz="3600" b="1" dirty="0">
              <a:solidFill>
                <a:schemeClr val="accent1"/>
              </a:solidFill>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68472"/>
            <a:ext cx="12192000" cy="5789527"/>
          </a:xfrm>
          <a:prstGeom prst="rect">
            <a:avLst/>
          </a:prstGeom>
        </p:spPr>
      </p:pic>
    </p:spTree>
    <p:extLst>
      <p:ext uri="{BB962C8B-B14F-4D97-AF65-F5344CB8AC3E}">
        <p14:creationId xmlns:p14="http://schemas.microsoft.com/office/powerpoint/2010/main" val="306205394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640080" y="222069"/>
            <a:ext cx="4389120" cy="646331"/>
          </a:xfrm>
          <a:prstGeom prst="rect">
            <a:avLst/>
          </a:prstGeom>
          <a:noFill/>
        </p:spPr>
        <p:txBody>
          <a:bodyPr wrap="square" rtlCol="0">
            <a:spAutoFit/>
          </a:bodyPr>
          <a:lstStyle/>
          <a:p>
            <a:r>
              <a:rPr lang="en-US" sz="3600" b="1" dirty="0">
                <a:solidFill>
                  <a:schemeClr val="accent1"/>
                </a:solidFill>
                <a:latin typeface="Times New Roman" panose="02020603050405020304" pitchFamily="18" charset="0"/>
                <a:cs typeface="Times New Roman" panose="02020603050405020304" pitchFamily="18" charset="0"/>
              </a:rPr>
              <a:t>Admin Page:</a:t>
            </a:r>
            <a:endParaRPr lang="en-IN" sz="3600" b="1" dirty="0">
              <a:solidFill>
                <a:schemeClr val="accent1"/>
              </a:solidFill>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09076"/>
            <a:ext cx="12192000" cy="5848923"/>
          </a:xfrm>
          <a:prstGeom prst="rect">
            <a:avLst/>
          </a:prstGeom>
        </p:spPr>
      </p:pic>
    </p:spTree>
    <p:extLst>
      <p:ext uri="{BB962C8B-B14F-4D97-AF65-F5344CB8AC3E}">
        <p14:creationId xmlns:p14="http://schemas.microsoft.com/office/powerpoint/2010/main" val="63668196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74320" y="248194"/>
            <a:ext cx="5238206" cy="646331"/>
          </a:xfrm>
          <a:prstGeom prst="rect">
            <a:avLst/>
          </a:prstGeom>
          <a:noFill/>
        </p:spPr>
        <p:txBody>
          <a:bodyPr wrap="square" rtlCol="0">
            <a:spAutoFit/>
          </a:bodyPr>
          <a:lstStyle/>
          <a:p>
            <a:r>
              <a:rPr lang="en-US" sz="3600" b="1" dirty="0" smtClean="0">
                <a:solidFill>
                  <a:schemeClr val="accent1"/>
                </a:solidFill>
                <a:latin typeface="Times New Roman" panose="02020603050405020304" pitchFamily="18" charset="0"/>
                <a:cs typeface="Times New Roman" panose="02020603050405020304" pitchFamily="18" charset="0"/>
              </a:rPr>
              <a:t>Admin Home Page:</a:t>
            </a:r>
            <a:endParaRPr lang="en-IN" sz="3600" b="1" dirty="0">
              <a:solidFill>
                <a:schemeClr val="accent1"/>
              </a:solidFill>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67508"/>
            <a:ext cx="12192000" cy="5990492"/>
          </a:xfrm>
          <a:prstGeom prst="rect">
            <a:avLst/>
          </a:prstGeom>
        </p:spPr>
      </p:pic>
    </p:spTree>
    <p:extLst>
      <p:ext uri="{BB962C8B-B14F-4D97-AF65-F5344CB8AC3E}">
        <p14:creationId xmlns:p14="http://schemas.microsoft.com/office/powerpoint/2010/main" val="844564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74320" y="248194"/>
            <a:ext cx="5590903" cy="646331"/>
          </a:xfrm>
          <a:prstGeom prst="rect">
            <a:avLst/>
          </a:prstGeom>
          <a:noFill/>
        </p:spPr>
        <p:txBody>
          <a:bodyPr wrap="square" rtlCol="0">
            <a:spAutoFit/>
          </a:bodyPr>
          <a:lstStyle/>
          <a:p>
            <a:r>
              <a:rPr lang="en-US" sz="3600" b="1" dirty="0">
                <a:solidFill>
                  <a:schemeClr val="accent1"/>
                </a:solidFill>
                <a:latin typeface="Times New Roman" panose="02020603050405020304" pitchFamily="18" charset="0"/>
                <a:cs typeface="Times New Roman" panose="02020603050405020304" pitchFamily="18" charset="0"/>
              </a:rPr>
              <a:t>Contact Us Page:</a:t>
            </a:r>
            <a:endParaRPr lang="en-IN" sz="3600" b="1" dirty="0">
              <a:solidFill>
                <a:schemeClr val="accent1"/>
              </a:solidFill>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91918"/>
            <a:ext cx="12191999" cy="5766081"/>
          </a:xfrm>
          <a:prstGeom prst="rect">
            <a:avLst/>
          </a:prstGeom>
        </p:spPr>
      </p:pic>
    </p:spTree>
    <p:extLst>
      <p:ext uri="{BB962C8B-B14F-4D97-AF65-F5344CB8AC3E}">
        <p14:creationId xmlns:p14="http://schemas.microsoft.com/office/powerpoint/2010/main" val="109022849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75847"/>
            <a:ext cx="12192000" cy="7315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923219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6890" y="335279"/>
            <a:ext cx="8767112" cy="1320800"/>
          </a:xfrm>
        </p:spPr>
        <p:txBody>
          <a:bodyPr>
            <a:normAutofit/>
          </a:bodyPr>
          <a:lstStyle/>
          <a:p>
            <a:pPr algn="ctr"/>
            <a:r>
              <a:rPr lang="en-US" sz="4400" b="1" dirty="0">
                <a:latin typeface="Times New Roman" panose="02020603050405020304" pitchFamily="18" charset="0"/>
                <a:cs typeface="Times New Roman" panose="02020603050405020304" pitchFamily="18" charset="0"/>
              </a:rPr>
              <a:t>Features </a:t>
            </a:r>
            <a:r>
              <a:rPr lang="en-US" sz="4400" b="1" dirty="0" smtClean="0">
                <a:latin typeface="Times New Roman" panose="02020603050405020304" pitchFamily="18" charset="0"/>
                <a:cs typeface="Times New Roman" panose="02020603050405020304" pitchFamily="18" charset="0"/>
              </a:rPr>
              <a:t>of Café Table Reservation</a:t>
            </a:r>
            <a:endParaRPr lang="en-IN" sz="4400"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77334" y="1477108"/>
            <a:ext cx="8596668" cy="3713458"/>
          </a:xfrm>
        </p:spPr>
        <p:txBody>
          <a:bodyPr>
            <a:normAutofit fontScale="92500" lnSpcReduction="10000"/>
          </a:bodyPr>
          <a:lstStyle/>
          <a:p>
            <a:pPr>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Easy to use. </a:t>
            </a:r>
          </a:p>
          <a:p>
            <a:pPr>
              <a:buFont typeface="Arial" panose="020B0604020202020204" pitchFamily="34" charset="0"/>
              <a:buChar char="•"/>
            </a:pPr>
            <a:r>
              <a:rPr lang="en-US" sz="2800" dirty="0" smtClean="0">
                <a:latin typeface="Times New Roman" panose="02020603050405020304" pitchFamily="18" charset="0"/>
                <a:cs typeface="Times New Roman" panose="02020603050405020304" pitchFamily="18" charset="0"/>
              </a:rPr>
              <a:t>This </a:t>
            </a:r>
            <a:r>
              <a:rPr lang="en-US" sz="2800" dirty="0">
                <a:latin typeface="Times New Roman" panose="02020603050405020304" pitchFamily="18" charset="0"/>
                <a:cs typeface="Times New Roman" panose="02020603050405020304" pitchFamily="18" charset="0"/>
              </a:rPr>
              <a:t>system is easily compatible with most of the web browsers. </a:t>
            </a:r>
          </a:p>
          <a:p>
            <a:pPr>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Admin can view all the records whenever necessary with ease</a:t>
            </a:r>
            <a:r>
              <a:rPr lang="en-US" sz="2800" dirty="0" smtClean="0">
                <a:latin typeface="Times New Roman" panose="02020603050405020304" pitchFamily="18" charset="0"/>
                <a:cs typeface="Times New Roman" panose="02020603050405020304" pitchFamily="18" charset="0"/>
              </a:rPr>
              <a:t>.</a:t>
            </a:r>
          </a:p>
          <a:p>
            <a:pPr>
              <a:buFont typeface="Arial" panose="020B0604020202020204" pitchFamily="34" charset="0"/>
              <a:buChar char="•"/>
            </a:pPr>
            <a:r>
              <a:rPr lang="en-US" sz="2800" dirty="0" smtClean="0">
                <a:latin typeface="Times New Roman" panose="02020603050405020304" pitchFamily="18" charset="0"/>
                <a:cs typeface="Times New Roman" panose="02020603050405020304" pitchFamily="18" charset="0"/>
              </a:rPr>
              <a:t>User-Friendly System</a:t>
            </a:r>
          </a:p>
          <a:p>
            <a:pPr>
              <a:buFont typeface="Arial" panose="020B0604020202020204" pitchFamily="34" charset="0"/>
              <a:buChar char="•"/>
            </a:pPr>
            <a:r>
              <a:rPr lang="en-US" sz="2800" dirty="0" smtClean="0">
                <a:latin typeface="Times New Roman" panose="02020603050405020304" pitchFamily="18" charset="0"/>
                <a:cs typeface="Times New Roman" panose="02020603050405020304" pitchFamily="18" charset="0"/>
              </a:rPr>
              <a:t>Easy Menu setup</a:t>
            </a:r>
          </a:p>
          <a:p>
            <a:pPr>
              <a:buFont typeface="Arial" panose="020B0604020202020204" pitchFamily="34" charset="0"/>
              <a:buChar char="•"/>
            </a:pPr>
            <a:r>
              <a:rPr lang="en-US" sz="2800" dirty="0" smtClean="0">
                <a:latin typeface="Times New Roman" panose="02020603050405020304" pitchFamily="18" charset="0"/>
                <a:cs typeface="Times New Roman" panose="02020603050405020304" pitchFamily="18" charset="0"/>
              </a:rPr>
              <a:t>Tracking sales</a:t>
            </a:r>
          </a:p>
          <a:p>
            <a:pPr marL="0" indent="0">
              <a:buNone/>
            </a:pPr>
            <a:endParaRPr lang="en-US" sz="2400" dirty="0" smtClean="0">
              <a:latin typeface="Times New Roman" panose="02020603050405020304" pitchFamily="18" charset="0"/>
              <a:cs typeface="Times New Roman" panose="02020603050405020304" pitchFamily="18" charset="0"/>
            </a:endParaRPr>
          </a:p>
          <a:p>
            <a:pPr marL="0" indent="0">
              <a:buNone/>
            </a:pPr>
            <a:endParaRPr lang="en-IN" sz="2400" dirty="0">
              <a:latin typeface="Times New Roman" panose="02020603050405020304" pitchFamily="18" charset="0"/>
              <a:cs typeface="Times New Roman" panose="02020603050405020304" pitchFamily="18" charset="0"/>
            </a:endParaRPr>
          </a:p>
          <a:p>
            <a:endParaRPr lang="en-IN"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23035" y="3055327"/>
            <a:ext cx="5461488" cy="3251688"/>
          </a:xfrm>
          <a:prstGeom prst="rect">
            <a:avLst/>
          </a:prstGeom>
        </p:spPr>
      </p:pic>
    </p:spTree>
    <p:extLst>
      <p:ext uri="{BB962C8B-B14F-4D97-AF65-F5344CB8AC3E}">
        <p14:creationId xmlns:p14="http://schemas.microsoft.com/office/powerpoint/2010/main" val="812869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grpId="0"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barn(inVertical)">
                                      <p:cBhvr>
                                        <p:cTn id="1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0797" y="178526"/>
            <a:ext cx="4586997" cy="1320800"/>
          </a:xfrm>
        </p:spPr>
        <p:txBody>
          <a:bodyPr>
            <a:normAutofit/>
          </a:bodyPr>
          <a:lstStyle/>
          <a:p>
            <a:r>
              <a:rPr lang="en-US" sz="4000" b="1" dirty="0" smtClean="0">
                <a:latin typeface="Times New Roman" panose="02020603050405020304" pitchFamily="18" charset="0"/>
                <a:cs typeface="Times New Roman" panose="02020603050405020304" pitchFamily="18" charset="0"/>
              </a:rPr>
              <a:t>Agenda</a:t>
            </a:r>
            <a:endParaRPr lang="en-IN" sz="4000"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64271" y="480646"/>
            <a:ext cx="10543660" cy="5841777"/>
          </a:xfrm>
        </p:spPr>
        <p:txBody>
          <a:bodyPr>
            <a:noAutofit/>
          </a:bodyPr>
          <a:lstStyle/>
          <a:p>
            <a:pPr marL="457200" indent="-457200" algn="just">
              <a:lnSpc>
                <a:spcPct val="150000"/>
              </a:lnSpc>
              <a:buFont typeface="+mj-lt"/>
              <a:buAutoNum type="arabicPeriod"/>
            </a:pPr>
            <a:r>
              <a:rPr lang="en-IN" sz="1600" dirty="0">
                <a:solidFill>
                  <a:schemeClr val="tx1"/>
                </a:solidFill>
                <a:latin typeface="Times New Roman" panose="02020603050405020304" pitchFamily="18" charset="0"/>
                <a:ea typeface="SimSun" panose="02010600030101010101" pitchFamily="2" charset="-122"/>
                <a:cs typeface="Times New Roman" panose="02020603050405020304" pitchFamily="18" charset="0"/>
              </a:rPr>
              <a:t>Introduction</a:t>
            </a:r>
          </a:p>
          <a:p>
            <a:pPr marL="457200" indent="-457200" algn="just">
              <a:lnSpc>
                <a:spcPct val="150000"/>
              </a:lnSpc>
              <a:buFont typeface="+mj-lt"/>
              <a:buAutoNum type="arabicPeriod"/>
            </a:pPr>
            <a:r>
              <a:rPr lang="en-IN" sz="1600" dirty="0">
                <a:solidFill>
                  <a:schemeClr val="tx1"/>
                </a:solidFill>
                <a:latin typeface="Times New Roman" panose="02020603050405020304" pitchFamily="18" charset="0"/>
                <a:ea typeface="SimSun" panose="02010600030101010101" pitchFamily="2" charset="-122"/>
                <a:cs typeface="Times New Roman" panose="02020603050405020304" pitchFamily="18" charset="0"/>
              </a:rPr>
              <a:t>Objective</a:t>
            </a:r>
          </a:p>
          <a:p>
            <a:pPr marL="457200" indent="-457200" algn="just">
              <a:lnSpc>
                <a:spcPct val="150000"/>
              </a:lnSpc>
              <a:buFont typeface="+mj-lt"/>
              <a:buAutoNum type="arabicPeriod"/>
            </a:pPr>
            <a:r>
              <a:rPr lang="en-IN" sz="1600" dirty="0">
                <a:solidFill>
                  <a:schemeClr val="tx1"/>
                </a:solidFill>
                <a:latin typeface="Times New Roman" panose="02020603050405020304" pitchFamily="18" charset="0"/>
                <a:ea typeface="SimSun" panose="02010600030101010101" pitchFamily="2" charset="-122"/>
                <a:cs typeface="Times New Roman" panose="02020603050405020304" pitchFamily="18" charset="0"/>
              </a:rPr>
              <a:t>System Requirements</a:t>
            </a:r>
          </a:p>
          <a:p>
            <a:pPr marL="457200" indent="-457200" algn="just">
              <a:lnSpc>
                <a:spcPct val="150000"/>
              </a:lnSpc>
              <a:buFont typeface="+mj-lt"/>
              <a:buAutoNum type="arabicPeriod"/>
            </a:pPr>
            <a:r>
              <a:rPr lang="en-IN" sz="1600" dirty="0">
                <a:solidFill>
                  <a:schemeClr val="tx1"/>
                </a:solidFill>
                <a:latin typeface="Times New Roman" panose="02020603050405020304" pitchFamily="18" charset="0"/>
                <a:ea typeface="SimSun" panose="02010600030101010101" pitchFamily="2" charset="-122"/>
                <a:cs typeface="Times New Roman" panose="02020603050405020304" pitchFamily="18" charset="0"/>
              </a:rPr>
              <a:t>Tools &amp; Languages </a:t>
            </a:r>
            <a:r>
              <a:rPr lang="en-IN" sz="1600" dirty="0" smtClean="0">
                <a:solidFill>
                  <a:schemeClr val="tx1"/>
                </a:solidFill>
                <a:latin typeface="Times New Roman" panose="02020603050405020304" pitchFamily="18" charset="0"/>
                <a:ea typeface="SimSun" panose="02010600030101010101" pitchFamily="2" charset="-122"/>
                <a:cs typeface="Times New Roman" panose="02020603050405020304" pitchFamily="18" charset="0"/>
              </a:rPr>
              <a:t>Used</a:t>
            </a:r>
          </a:p>
          <a:p>
            <a:pPr marL="457200" indent="-457200" algn="just">
              <a:lnSpc>
                <a:spcPct val="150000"/>
              </a:lnSpc>
              <a:buFont typeface="+mj-lt"/>
              <a:buAutoNum type="arabicPeriod"/>
            </a:pPr>
            <a:r>
              <a:rPr lang="en-IN" sz="1600" dirty="0" smtClean="0">
                <a:solidFill>
                  <a:schemeClr val="tx1"/>
                </a:solidFill>
                <a:latin typeface="Times New Roman" panose="02020603050405020304" pitchFamily="18" charset="0"/>
                <a:ea typeface="SimSun" panose="02010600030101010101" pitchFamily="2" charset="-122"/>
                <a:cs typeface="Times New Roman" panose="02020603050405020304" pitchFamily="18" charset="0"/>
              </a:rPr>
              <a:t>ER Diagram</a:t>
            </a:r>
          </a:p>
          <a:p>
            <a:pPr marL="457200" indent="-457200" algn="just">
              <a:lnSpc>
                <a:spcPct val="150000"/>
              </a:lnSpc>
              <a:buFont typeface="+mj-lt"/>
              <a:buAutoNum type="arabicPeriod"/>
            </a:pPr>
            <a:r>
              <a:rPr lang="en-IN" sz="1600" dirty="0" smtClean="0">
                <a:solidFill>
                  <a:schemeClr val="tx1"/>
                </a:solidFill>
                <a:latin typeface="Times New Roman" panose="02020603050405020304" pitchFamily="18" charset="0"/>
                <a:ea typeface="SimSun" panose="02010600030101010101" pitchFamily="2" charset="-122"/>
                <a:cs typeface="Times New Roman" panose="02020603050405020304" pitchFamily="18" charset="0"/>
              </a:rPr>
              <a:t>Frontend tools</a:t>
            </a:r>
          </a:p>
          <a:p>
            <a:pPr marL="457200" indent="-457200" algn="just">
              <a:lnSpc>
                <a:spcPct val="150000"/>
              </a:lnSpc>
              <a:buFont typeface="+mj-lt"/>
              <a:buAutoNum type="arabicPeriod"/>
            </a:pPr>
            <a:r>
              <a:rPr lang="en-IN" sz="1600" dirty="0" smtClean="0">
                <a:solidFill>
                  <a:schemeClr val="tx1"/>
                </a:solidFill>
                <a:latin typeface="Times New Roman" panose="02020603050405020304" pitchFamily="18" charset="0"/>
                <a:ea typeface="SimSun" panose="02010600030101010101" pitchFamily="2" charset="-122"/>
                <a:cs typeface="Times New Roman" panose="02020603050405020304" pitchFamily="18" charset="0"/>
              </a:rPr>
              <a:t>Application flow</a:t>
            </a:r>
            <a:endParaRPr lang="en-IN" sz="1600" dirty="0">
              <a:solidFill>
                <a:schemeClr val="tx1"/>
              </a:solidFill>
              <a:latin typeface="Times New Roman" panose="02020603050405020304" pitchFamily="18" charset="0"/>
              <a:ea typeface="SimSun" panose="02010600030101010101" pitchFamily="2" charset="-122"/>
              <a:cs typeface="Times New Roman" panose="02020603050405020304" pitchFamily="18" charset="0"/>
            </a:endParaRPr>
          </a:p>
          <a:p>
            <a:pPr marL="457200" indent="-457200" algn="just">
              <a:lnSpc>
                <a:spcPct val="150000"/>
              </a:lnSpc>
              <a:buFont typeface="+mj-lt"/>
              <a:buAutoNum type="arabicPeriod"/>
            </a:pPr>
            <a:r>
              <a:rPr lang="en-IN" sz="1600" dirty="0" smtClean="0">
                <a:solidFill>
                  <a:schemeClr val="tx1"/>
                </a:solidFill>
                <a:latin typeface="Times New Roman" panose="02020603050405020304" pitchFamily="18" charset="0"/>
                <a:ea typeface="SimSun" panose="02010600030101010101" pitchFamily="2" charset="-122"/>
                <a:cs typeface="Times New Roman" panose="02020603050405020304" pitchFamily="18" charset="0"/>
              </a:rPr>
              <a:t>Backend tools</a:t>
            </a:r>
          </a:p>
          <a:p>
            <a:pPr marL="457200" indent="-457200" algn="just">
              <a:lnSpc>
                <a:spcPct val="150000"/>
              </a:lnSpc>
              <a:buFont typeface="+mj-lt"/>
              <a:buAutoNum type="arabicPeriod"/>
            </a:pPr>
            <a:r>
              <a:rPr lang="en-IN" sz="1600" dirty="0" smtClean="0">
                <a:solidFill>
                  <a:schemeClr val="tx1"/>
                </a:solidFill>
                <a:latin typeface="Times New Roman" panose="02020603050405020304" pitchFamily="18" charset="0"/>
                <a:ea typeface="SimSun" panose="02010600030101010101" pitchFamily="2" charset="-122"/>
                <a:cs typeface="Times New Roman" panose="02020603050405020304" pitchFamily="18" charset="0"/>
              </a:rPr>
              <a:t>Outputs</a:t>
            </a:r>
          </a:p>
          <a:p>
            <a:pPr marL="457200" indent="-457200" algn="just">
              <a:lnSpc>
                <a:spcPct val="150000"/>
              </a:lnSpc>
              <a:buFont typeface="+mj-lt"/>
              <a:buAutoNum type="arabicPeriod"/>
            </a:pPr>
            <a:r>
              <a:rPr lang="en-IN" sz="1600" dirty="0" smtClean="0">
                <a:solidFill>
                  <a:schemeClr val="tx1"/>
                </a:solidFill>
                <a:latin typeface="Times New Roman" panose="02020603050405020304" pitchFamily="18" charset="0"/>
                <a:ea typeface="SimSun" panose="02010600030101010101" pitchFamily="2" charset="-122"/>
                <a:cs typeface="Times New Roman" panose="02020603050405020304" pitchFamily="18" charset="0"/>
              </a:rPr>
              <a:t>Features </a:t>
            </a:r>
            <a:endParaRPr lang="en-IN" sz="1600" dirty="0">
              <a:solidFill>
                <a:schemeClr val="tx1"/>
              </a:solidFill>
              <a:latin typeface="Times New Roman" panose="02020603050405020304" pitchFamily="18" charset="0"/>
              <a:ea typeface="SimSun" panose="02010600030101010101" pitchFamily="2" charset="-122"/>
              <a:cs typeface="Times New Roman" panose="02020603050405020304" pitchFamily="18" charset="0"/>
            </a:endParaRPr>
          </a:p>
          <a:p>
            <a:pPr marL="457200" indent="-457200" algn="just">
              <a:lnSpc>
                <a:spcPct val="150000"/>
              </a:lnSpc>
              <a:buFont typeface="+mj-lt"/>
              <a:buAutoNum type="arabicPeriod"/>
            </a:pPr>
            <a:r>
              <a:rPr lang="en-IN" sz="1600" dirty="0" smtClean="0">
                <a:solidFill>
                  <a:schemeClr val="tx1"/>
                </a:solidFill>
                <a:latin typeface="Times New Roman" panose="02020603050405020304" pitchFamily="18" charset="0"/>
                <a:ea typeface="SimSun" panose="02010600030101010101" pitchFamily="2" charset="-122"/>
                <a:cs typeface="Times New Roman" panose="02020603050405020304" pitchFamily="18" charset="0"/>
              </a:rPr>
              <a:t>Advantages and disadvantages</a:t>
            </a:r>
          </a:p>
          <a:p>
            <a:pPr marL="457200" indent="-457200" algn="just">
              <a:lnSpc>
                <a:spcPct val="150000"/>
              </a:lnSpc>
              <a:buFont typeface="+mj-lt"/>
              <a:buAutoNum type="arabicPeriod"/>
            </a:pPr>
            <a:r>
              <a:rPr lang="en-IN" sz="1600" dirty="0" smtClean="0">
                <a:solidFill>
                  <a:schemeClr val="tx1"/>
                </a:solidFill>
                <a:latin typeface="Times New Roman" panose="02020603050405020304" pitchFamily="18" charset="0"/>
                <a:ea typeface="SimSun" panose="02010600030101010101" pitchFamily="2" charset="-122"/>
                <a:cs typeface="Times New Roman" panose="02020603050405020304" pitchFamily="18" charset="0"/>
              </a:rPr>
              <a:t>FutureScope</a:t>
            </a:r>
          </a:p>
          <a:p>
            <a:pPr marL="457200" indent="-457200" algn="just">
              <a:lnSpc>
                <a:spcPct val="150000"/>
              </a:lnSpc>
              <a:buFont typeface="+mj-lt"/>
              <a:buAutoNum type="arabicPeriod"/>
            </a:pPr>
            <a:r>
              <a:rPr lang="en-IN" sz="1600" dirty="0" smtClean="0">
                <a:solidFill>
                  <a:schemeClr val="tx1"/>
                </a:solidFill>
                <a:latin typeface="Times New Roman" panose="02020603050405020304" pitchFamily="18" charset="0"/>
                <a:ea typeface="SimSun" panose="02010600030101010101" pitchFamily="2" charset="-122"/>
                <a:cs typeface="Times New Roman" panose="02020603050405020304" pitchFamily="18" charset="0"/>
              </a:rPr>
              <a:t>Conclusion</a:t>
            </a:r>
            <a:endParaRPr lang="en-IN" sz="1600" dirty="0">
              <a:solidFill>
                <a:schemeClr val="tx1"/>
              </a:solidFill>
              <a:latin typeface="Times New Roman" panose="02020603050405020304" pitchFamily="18" charset="0"/>
              <a:ea typeface="SimSun" panose="02010600030101010101" pitchFamily="2" charset="-122"/>
              <a:cs typeface="Times New Roman" panose="02020603050405020304" pitchFamily="18" charset="0"/>
            </a:endParaRPr>
          </a:p>
          <a:p>
            <a:pPr marL="0" indent="0" algn="just">
              <a:lnSpc>
                <a:spcPct val="150000"/>
              </a:lnSpc>
              <a:buNone/>
            </a:pPr>
            <a:endParaRPr lang="en-US" sz="1600" dirty="0">
              <a:solidFill>
                <a:schemeClr val="tx1"/>
              </a:solidFill>
              <a:latin typeface="Times New Roman" panose="02020603050405020304" pitchFamily="18" charset="0"/>
              <a:ea typeface="SimSun" panose="02010600030101010101" pitchFamily="2" charset="-122"/>
              <a:cs typeface="Times New Roman" panose="02020603050405020304" pitchFamily="18" charset="0"/>
            </a:endParaRPr>
          </a:p>
          <a:p>
            <a:pPr marL="0" indent="0" algn="just">
              <a:lnSpc>
                <a:spcPct val="150000"/>
              </a:lnSpc>
              <a:buNone/>
            </a:pPr>
            <a:endParaRPr lang="en-IN" sz="1600" dirty="0">
              <a:solidFill>
                <a:schemeClr val="tx1"/>
              </a:solidFill>
              <a:latin typeface="Times New Roman" panose="02020603050405020304" pitchFamily="18" charset="0"/>
              <a:ea typeface="SimSu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70994465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2019" y="701040"/>
            <a:ext cx="8596668" cy="957943"/>
          </a:xfrm>
        </p:spPr>
        <p:txBody>
          <a:bodyPr>
            <a:normAutofit/>
          </a:bodyPr>
          <a:lstStyle/>
          <a:p>
            <a:r>
              <a:rPr lang="en-US" sz="4000" b="1" dirty="0">
                <a:latin typeface="Times New Roman" panose="02020603050405020304" pitchFamily="18" charset="0"/>
                <a:cs typeface="Times New Roman" panose="02020603050405020304" pitchFamily="18" charset="0"/>
              </a:rPr>
              <a:t>Advantages</a:t>
            </a:r>
            <a:endParaRPr lang="en-IN" sz="4000"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481390" y="2356533"/>
            <a:ext cx="8596668" cy="2538196"/>
          </a:xfrm>
        </p:spPr>
        <p:txBody>
          <a:bodyPr>
            <a:normAutofit/>
          </a:bodyPr>
          <a:lstStyle/>
          <a:p>
            <a:pPr>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Helps the </a:t>
            </a:r>
            <a:r>
              <a:rPr lang="en-US" sz="2400" dirty="0" smtClean="0">
                <a:latin typeface="Times New Roman" panose="02020603050405020304" pitchFamily="18" charset="0"/>
                <a:cs typeface="Times New Roman" panose="02020603050405020304" pitchFamily="18" charset="0"/>
              </a:rPr>
              <a:t>customers to access </a:t>
            </a:r>
            <a:r>
              <a:rPr lang="en-US" sz="2400" dirty="0">
                <a:latin typeface="Times New Roman" panose="02020603050405020304" pitchFamily="18" charset="0"/>
                <a:cs typeface="Times New Roman" panose="02020603050405020304" pitchFamily="18" charset="0"/>
              </a:rPr>
              <a:t>their data. </a:t>
            </a:r>
          </a:p>
          <a:p>
            <a:pPr>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The information related to </a:t>
            </a:r>
            <a:r>
              <a:rPr lang="en-US" sz="2400" dirty="0" smtClean="0">
                <a:latin typeface="Times New Roman" panose="02020603050405020304" pitchFamily="18" charset="0"/>
                <a:cs typeface="Times New Roman" panose="02020603050405020304" pitchFamily="18" charset="0"/>
              </a:rPr>
              <a:t>customers can </a:t>
            </a:r>
            <a:r>
              <a:rPr lang="en-US" sz="2400" dirty="0">
                <a:latin typeface="Times New Roman" panose="02020603050405020304" pitchFamily="18" charset="0"/>
                <a:cs typeface="Times New Roman" panose="02020603050405020304" pitchFamily="18" charset="0"/>
              </a:rPr>
              <a:t>be added and removed easily.</a:t>
            </a:r>
          </a:p>
          <a:p>
            <a:pPr>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Store the end-to-end data of </a:t>
            </a:r>
            <a:r>
              <a:rPr lang="en-US" sz="2400" dirty="0" smtClean="0">
                <a:latin typeface="Times New Roman" panose="02020603050405020304" pitchFamily="18" charset="0"/>
                <a:cs typeface="Times New Roman" panose="02020603050405020304" pitchFamily="18" charset="0"/>
              </a:rPr>
              <a:t>the customers</a:t>
            </a:r>
          </a:p>
          <a:p>
            <a:pPr>
              <a:buFont typeface="Arial" panose="020B0604020202020204" pitchFamily="34" charset="0"/>
              <a:buChar char="•"/>
            </a:pPr>
            <a:r>
              <a:rPr lang="en-US" sz="2400" dirty="0" smtClean="0">
                <a:latin typeface="Times New Roman" panose="02020603050405020304" pitchFamily="18" charset="0"/>
                <a:cs typeface="Times New Roman" panose="02020603050405020304" pitchFamily="18" charset="0"/>
              </a:rPr>
              <a:t>Can  easily update and edit menu details.</a:t>
            </a:r>
          </a:p>
          <a:p>
            <a:pPr>
              <a:buFont typeface="Arial" panose="020B0604020202020204" pitchFamily="34" charset="0"/>
              <a:buChar char="•"/>
            </a:pPr>
            <a:endParaRPr lang="en-IN" sz="2400"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73849" y="3295284"/>
            <a:ext cx="3674087" cy="3293086"/>
          </a:xfrm>
          <a:prstGeom prst="rect">
            <a:avLst/>
          </a:prstGeom>
        </p:spPr>
      </p:pic>
    </p:spTree>
    <p:extLst>
      <p:ext uri="{BB962C8B-B14F-4D97-AF65-F5344CB8AC3E}">
        <p14:creationId xmlns:p14="http://schemas.microsoft.com/office/powerpoint/2010/main" val="1389314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nodeType="clickEffect">
                                  <p:stCondLst>
                                    <p:cond delay="0"/>
                                  </p:stCondLst>
                                  <p:childTnLst>
                                    <p:animEffect transition="out" filter="fade">
                                      <p:cBhvr>
                                        <p:cTn id="11" dur="500" tmFilter="0, 0; .2, .5; .8, .5; 1, 0"/>
                                        <p:tgtEl>
                                          <p:spTgt spid="4"/>
                                        </p:tgtEl>
                                      </p:cBhvr>
                                    </p:animEffect>
                                    <p:animScale>
                                      <p:cBhvr>
                                        <p:cTn id="12" dur="25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b="1" dirty="0">
                <a:latin typeface="Times New Roman" panose="02020603050405020304" pitchFamily="18" charset="0"/>
                <a:cs typeface="Times New Roman" panose="02020603050405020304" pitchFamily="18" charset="0"/>
              </a:rPr>
              <a:t>Disadvantages</a:t>
            </a:r>
            <a:endParaRPr lang="en-IN" sz="4800"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77334" y="2108337"/>
            <a:ext cx="8596668" cy="3880773"/>
          </a:xfrm>
        </p:spPr>
        <p:txBody>
          <a:bodyPr>
            <a:normAutofit/>
          </a:bodyPr>
          <a:lstStyle/>
          <a:p>
            <a:pPr>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Data security, loss and theft. </a:t>
            </a:r>
          </a:p>
          <a:p>
            <a:pPr>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Cyber security and fraud. </a:t>
            </a:r>
          </a:p>
          <a:p>
            <a:pPr>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Information access, quality and control </a:t>
            </a:r>
            <a:endParaRPr lang="en-IN" sz="2800" dirty="0">
              <a:latin typeface="Times New Roman" panose="02020603050405020304" pitchFamily="18" charset="0"/>
              <a:cs typeface="Times New Roman" panose="02020603050405020304" pitchFamily="18" charset="0"/>
            </a:endParaRPr>
          </a:p>
        </p:txBody>
      </p:sp>
      <p:sp>
        <p:nvSpPr>
          <p:cNvPr id="4" name="AutoShape 2" descr="Image result for data security image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5" name="AutoShape 4" descr="Image result for data security images"/>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6" name="AutoShape 6" descr="Image result for data security images"/>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 name="AutoShape 8" descr="Image result for data security images"/>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90251" y="2520462"/>
            <a:ext cx="4428026" cy="3399691"/>
          </a:xfrm>
          <a:prstGeom prst="rect">
            <a:avLst/>
          </a:prstGeom>
        </p:spPr>
      </p:pic>
    </p:spTree>
    <p:extLst>
      <p:ext uri="{BB962C8B-B14F-4D97-AF65-F5344CB8AC3E}">
        <p14:creationId xmlns:p14="http://schemas.microsoft.com/office/powerpoint/2010/main" val="14000386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nodeType="clickEffect">
                                  <p:stCondLst>
                                    <p:cond delay="0"/>
                                  </p:stCondLst>
                                  <p:childTnLst>
                                    <p:set>
                                      <p:cBhvr>
                                        <p:cTn id="18" dur="1" fill="hold">
                                          <p:stCondLst>
                                            <p:cond delay="0"/>
                                          </p:stCondLst>
                                        </p:cTn>
                                        <p:tgtEl>
                                          <p:spTgt spid="3">
                                            <p:txEl>
                                              <p:pRg st="0" end="0"/>
                                            </p:txEl>
                                          </p:spTgt>
                                        </p:tgtEl>
                                        <p:attrNameLst>
                                          <p:attrName>style.visibility</p:attrName>
                                        </p:attrNameLst>
                                      </p:cBhvr>
                                      <p:to>
                                        <p:strVal val="visible"/>
                                      </p:to>
                                    </p:set>
                                    <p:animEffect transition="in" filter="wipe(down)">
                                      <p:cBhvr>
                                        <p:cTn id="19" dur="500"/>
                                        <p:tgtEl>
                                          <p:spTgt spid="3">
                                            <p:txEl>
                                              <p:pRg st="0" end="0"/>
                                            </p:txEl>
                                          </p:spTgt>
                                        </p:tgtEl>
                                      </p:cBhvr>
                                    </p:animEffect>
                                  </p:childTnLst>
                                </p:cTn>
                              </p:par>
                              <p:par>
                                <p:cTn id="20" presetID="22" presetClass="entr" presetSubtype="4" fill="hold" nodeType="withEffect">
                                  <p:stCondLst>
                                    <p:cond delay="0"/>
                                  </p:stCondLst>
                                  <p:childTnLst>
                                    <p:set>
                                      <p:cBhvr>
                                        <p:cTn id="21" dur="1" fill="hold">
                                          <p:stCondLst>
                                            <p:cond delay="0"/>
                                          </p:stCondLst>
                                        </p:cTn>
                                        <p:tgtEl>
                                          <p:spTgt spid="3">
                                            <p:txEl>
                                              <p:pRg st="1" end="1"/>
                                            </p:txEl>
                                          </p:spTgt>
                                        </p:tgtEl>
                                        <p:attrNameLst>
                                          <p:attrName>style.visibility</p:attrName>
                                        </p:attrNameLst>
                                      </p:cBhvr>
                                      <p:to>
                                        <p:strVal val="visible"/>
                                      </p:to>
                                    </p:set>
                                    <p:animEffect transition="in" filter="wipe(down)">
                                      <p:cBhvr>
                                        <p:cTn id="22" dur="500"/>
                                        <p:tgtEl>
                                          <p:spTgt spid="3">
                                            <p:txEl>
                                              <p:pRg st="1" end="1"/>
                                            </p:txEl>
                                          </p:spTgt>
                                        </p:tgtEl>
                                      </p:cBhvr>
                                    </p:animEffect>
                                  </p:childTnLst>
                                </p:cTn>
                              </p:par>
                              <p:par>
                                <p:cTn id="23" presetID="22" presetClass="entr" presetSubtype="4" fill="hold" nodeType="with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Effect transition="in" filter="wipe(down)">
                                      <p:cBhvr>
                                        <p:cTn id="25"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478971"/>
            <a:ext cx="8596668" cy="1320800"/>
          </a:xfrm>
        </p:spPr>
        <p:txBody>
          <a:bodyPr/>
          <a:lstStyle/>
          <a:p>
            <a:r>
              <a:rPr lang="en-IN" b="1" dirty="0">
                <a:latin typeface="Times New Roman" panose="02020603050405020304" pitchFamily="18" charset="0"/>
                <a:cs typeface="Times New Roman" panose="02020603050405020304" pitchFamily="18" charset="0"/>
              </a:rPr>
              <a:t>Future scope and improvements</a:t>
            </a:r>
          </a:p>
        </p:txBody>
      </p:sp>
      <p:sp>
        <p:nvSpPr>
          <p:cNvPr id="3" name="Content Placeholder 2"/>
          <p:cNvSpPr>
            <a:spLocks noGrp="1"/>
          </p:cNvSpPr>
          <p:nvPr>
            <p:ph idx="1"/>
          </p:nvPr>
        </p:nvSpPr>
        <p:spPr>
          <a:xfrm>
            <a:off x="677333" y="2160589"/>
            <a:ext cx="8596669" cy="4501468"/>
          </a:xfrm>
        </p:spPr>
        <p:txBody>
          <a:bodyPr>
            <a:normAutofit/>
          </a:bodyPr>
          <a:lstStyle/>
          <a:p>
            <a:pPr>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The option to print the records In future. </a:t>
            </a:r>
          </a:p>
          <a:p>
            <a:pPr>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This Application works in Multiple PC’s installed on multiple Computers but sharing Same database by which users of different department can use it sitting at different locations simultaneously.</a:t>
            </a:r>
          </a:p>
          <a:p>
            <a:pPr>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But in future we can make the Application where the database will be hosted in order to manage the all departments which will be located in different places and by keeping domain of  Application as Online.  </a:t>
            </a:r>
            <a:endParaRPr lang="en-IN" sz="2000"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95654" y="3516924"/>
            <a:ext cx="2785331" cy="3165230"/>
          </a:xfrm>
          <a:prstGeom prst="rect">
            <a:avLst/>
          </a:prstGeom>
        </p:spPr>
      </p:pic>
    </p:spTree>
    <p:extLst>
      <p:ext uri="{BB962C8B-B14F-4D97-AF65-F5344CB8AC3E}">
        <p14:creationId xmlns:p14="http://schemas.microsoft.com/office/powerpoint/2010/main" val="2028022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heel(1)">
                                      <p:cBhvr>
                                        <p:cTn id="12" dur="20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Effect transition="in" filter="barn(inVertical)">
                                      <p:cBhvr>
                                        <p:cTn id="17" dur="500"/>
                                        <p:tgtEl>
                                          <p:spTgt spid="3">
                                            <p:txEl>
                                              <p:pRg st="0" end="0"/>
                                            </p:txEl>
                                          </p:spTgt>
                                        </p:tgtEl>
                                      </p:cBhvr>
                                    </p:animEffect>
                                  </p:childTnLst>
                                </p:cTn>
                              </p:par>
                              <p:par>
                                <p:cTn id="18" presetID="16" presetClass="entr" presetSubtype="21" fill="hold" nodeType="withEffect">
                                  <p:stCondLst>
                                    <p:cond delay="0"/>
                                  </p:stCondLst>
                                  <p:childTnLst>
                                    <p:set>
                                      <p:cBhvr>
                                        <p:cTn id="19" dur="1" fill="hold">
                                          <p:stCondLst>
                                            <p:cond delay="0"/>
                                          </p:stCondLst>
                                        </p:cTn>
                                        <p:tgtEl>
                                          <p:spTgt spid="3">
                                            <p:txEl>
                                              <p:pRg st="1" end="1"/>
                                            </p:txEl>
                                          </p:spTgt>
                                        </p:tgtEl>
                                        <p:attrNameLst>
                                          <p:attrName>style.visibility</p:attrName>
                                        </p:attrNameLst>
                                      </p:cBhvr>
                                      <p:to>
                                        <p:strVal val="visible"/>
                                      </p:to>
                                    </p:set>
                                    <p:animEffect transition="in" filter="barn(inVertical)">
                                      <p:cBhvr>
                                        <p:cTn id="20" dur="500"/>
                                        <p:tgtEl>
                                          <p:spTgt spid="3">
                                            <p:txEl>
                                              <p:pRg st="1" end="1"/>
                                            </p:txEl>
                                          </p:spTgt>
                                        </p:tgtEl>
                                      </p:cBhvr>
                                    </p:animEffect>
                                  </p:childTnLst>
                                </p:cTn>
                              </p:par>
                              <p:par>
                                <p:cTn id="21" presetID="16" presetClass="entr" presetSubtype="21" fill="hold" nodeType="with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Effect transition="in" filter="barn(inVertical)">
                                      <p:cBhvr>
                                        <p:cTn id="23"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2831" y="204652"/>
            <a:ext cx="8596668" cy="1320800"/>
          </a:xfrm>
        </p:spPr>
        <p:txBody>
          <a:bodyPr>
            <a:normAutofit/>
          </a:bodyPr>
          <a:lstStyle/>
          <a:p>
            <a:r>
              <a:rPr lang="en-US" sz="4800" b="1" dirty="0">
                <a:latin typeface="Times New Roman" panose="02020603050405020304" pitchFamily="18" charset="0"/>
                <a:cs typeface="Times New Roman" panose="02020603050405020304" pitchFamily="18" charset="0"/>
              </a:rPr>
              <a:t>Conclusion</a:t>
            </a:r>
            <a:endParaRPr lang="en-IN" sz="4800"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572831" y="926124"/>
            <a:ext cx="9263501" cy="4272894"/>
          </a:xfrm>
        </p:spPr>
        <p:txBody>
          <a:bodyPr>
            <a:noAutofit/>
          </a:bodyPr>
          <a:lstStyle/>
          <a:p>
            <a:pPr marL="0" indent="0" algn="just">
              <a:buNone/>
            </a:pPr>
            <a:endParaRPr lang="en-IN" sz="2000" dirty="0" smtClean="0">
              <a:latin typeface="Times New Roman" panose="02020603050405020304" pitchFamily="18" charset="0"/>
              <a:cs typeface="Times New Roman" panose="02020603050405020304" pitchFamily="18" charset="0"/>
            </a:endParaRPr>
          </a:p>
          <a:p>
            <a:pPr marL="0" indent="0" algn="just">
              <a:buNone/>
            </a:pPr>
            <a:r>
              <a:rPr lang="en-IN" sz="2400" dirty="0" smtClean="0">
                <a:latin typeface="Times New Roman" panose="02020603050405020304" pitchFamily="18" charset="0"/>
                <a:cs typeface="Times New Roman" panose="02020603050405020304" pitchFamily="18" charset="0"/>
              </a:rPr>
              <a:t>This </a:t>
            </a:r>
            <a:r>
              <a:rPr lang="en-IN" sz="2400" dirty="0">
                <a:latin typeface="Times New Roman" panose="02020603050405020304" pitchFamily="18" charset="0"/>
                <a:cs typeface="Times New Roman" panose="02020603050405020304" pitchFamily="18" charset="0"/>
              </a:rPr>
              <a:t>project is built keeping in mind that it is to use by admin and the </a:t>
            </a:r>
            <a:r>
              <a:rPr lang="en-IN" sz="2400" dirty="0" smtClean="0">
                <a:latin typeface="Times New Roman" panose="02020603050405020304" pitchFamily="18" charset="0"/>
                <a:cs typeface="Times New Roman" panose="02020603050405020304" pitchFamily="18" charset="0"/>
              </a:rPr>
              <a:t>customers in </a:t>
            </a:r>
            <a:r>
              <a:rPr lang="en-IN" sz="2400" dirty="0">
                <a:latin typeface="Times New Roman" panose="02020603050405020304" pitchFamily="18" charset="0"/>
                <a:cs typeface="Times New Roman" panose="02020603050405020304" pitchFamily="18" charset="0"/>
              </a:rPr>
              <a:t>an organization </a:t>
            </a:r>
            <a:r>
              <a:rPr lang="en-US" sz="2400" dirty="0" smtClean="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According to the requested requirement the admin can add, manipulate, update and delete all employee data </a:t>
            </a:r>
            <a:r>
              <a:rPr lang="en-US" sz="2400" dirty="0" smtClean="0">
                <a:latin typeface="Times New Roman" panose="02020603050405020304" pitchFamily="18" charset="0"/>
                <a:cs typeface="Times New Roman" panose="02020603050405020304" pitchFamily="18" charset="0"/>
              </a:rPr>
              <a:t>.The </a:t>
            </a:r>
            <a:r>
              <a:rPr lang="en-US" sz="2400" dirty="0">
                <a:latin typeface="Times New Roman" panose="02020603050405020304" pitchFamily="18" charset="0"/>
                <a:cs typeface="Times New Roman" panose="02020603050405020304" pitchFamily="18" charset="0"/>
              </a:rPr>
              <a:t>admin can add new </a:t>
            </a:r>
            <a:r>
              <a:rPr lang="en-US" sz="2400" dirty="0" smtClean="0">
                <a:latin typeface="Times New Roman" panose="02020603050405020304" pitchFamily="18" charset="0"/>
                <a:cs typeface="Times New Roman" panose="02020603050405020304" pitchFamily="18" charset="0"/>
              </a:rPr>
              <a:t>customer and </a:t>
            </a:r>
            <a:r>
              <a:rPr lang="en-US" sz="2400" dirty="0">
                <a:latin typeface="Times New Roman" panose="02020603050405020304" pitchFamily="18" charset="0"/>
                <a:cs typeface="Times New Roman" panose="02020603050405020304" pitchFamily="18" charset="0"/>
              </a:rPr>
              <a:t>delete them. </a:t>
            </a:r>
            <a:r>
              <a:rPr lang="en-US" sz="2400" dirty="0" smtClean="0">
                <a:latin typeface="Times New Roman" panose="02020603050405020304" pitchFamily="18" charset="0"/>
                <a:cs typeface="Times New Roman" panose="02020603050405020304" pitchFamily="18" charset="0"/>
              </a:rPr>
              <a:t>The </a:t>
            </a:r>
            <a:r>
              <a:rPr lang="en-US" sz="2400" dirty="0">
                <a:latin typeface="Times New Roman" panose="02020603050405020304" pitchFamily="18" charset="0"/>
                <a:cs typeface="Times New Roman" panose="02020603050405020304" pitchFamily="18" charset="0"/>
              </a:rPr>
              <a:t>required records can be easily viewed by the admin anytime time he wants in an </a:t>
            </a:r>
            <a:r>
              <a:rPr lang="en-US" sz="2400" dirty="0" smtClean="0">
                <a:latin typeface="Times New Roman" panose="02020603050405020304" pitchFamily="18" charset="0"/>
                <a:cs typeface="Times New Roman" panose="02020603050405020304" pitchFamily="18" charset="0"/>
              </a:rPr>
              <a:t>instant. </a:t>
            </a:r>
            <a:r>
              <a:rPr lang="en-US" sz="2400" dirty="0">
                <a:latin typeface="Times New Roman" panose="02020603050405020304" pitchFamily="18" charset="0"/>
                <a:cs typeface="Times New Roman" panose="02020603050405020304" pitchFamily="18" charset="0"/>
              </a:rPr>
              <a:t>Numerous validations implemented would enable the admin to enter accurate data. The main objective of this framework is to save time, make the system cost effective and management records efficiently.</a:t>
            </a:r>
            <a:endParaRPr lang="en-IN" sz="2400"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64768" y="3997569"/>
            <a:ext cx="3692771" cy="2450123"/>
          </a:xfrm>
          <a:prstGeom prst="rect">
            <a:avLst/>
          </a:prstGeom>
        </p:spPr>
      </p:pic>
    </p:spTree>
    <p:extLst>
      <p:ext uri="{BB962C8B-B14F-4D97-AF65-F5344CB8AC3E}">
        <p14:creationId xmlns:p14="http://schemas.microsoft.com/office/powerpoint/2010/main" val="452497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2" presetClass="emph" presetSubtype="0" fill="hold" nodeType="clickEffect">
                                  <p:stCondLst>
                                    <p:cond delay="0"/>
                                  </p:stCondLst>
                                  <p:childTnLst>
                                    <p:animRot by="120000">
                                      <p:cBhvr>
                                        <p:cTn id="12" dur="100" fill="hold">
                                          <p:stCondLst>
                                            <p:cond delay="0"/>
                                          </p:stCondLst>
                                        </p:cTn>
                                        <p:tgtEl>
                                          <p:spTgt spid="4"/>
                                        </p:tgtEl>
                                        <p:attrNameLst>
                                          <p:attrName>r</p:attrName>
                                        </p:attrNameLst>
                                      </p:cBhvr>
                                    </p:animRot>
                                    <p:animRot by="-240000">
                                      <p:cBhvr>
                                        <p:cTn id="13" dur="200" fill="hold">
                                          <p:stCondLst>
                                            <p:cond delay="200"/>
                                          </p:stCondLst>
                                        </p:cTn>
                                        <p:tgtEl>
                                          <p:spTgt spid="4"/>
                                        </p:tgtEl>
                                        <p:attrNameLst>
                                          <p:attrName>r</p:attrName>
                                        </p:attrNameLst>
                                      </p:cBhvr>
                                    </p:animRot>
                                    <p:animRot by="240000">
                                      <p:cBhvr>
                                        <p:cTn id="14" dur="200" fill="hold">
                                          <p:stCondLst>
                                            <p:cond delay="400"/>
                                          </p:stCondLst>
                                        </p:cTn>
                                        <p:tgtEl>
                                          <p:spTgt spid="4"/>
                                        </p:tgtEl>
                                        <p:attrNameLst>
                                          <p:attrName>r</p:attrName>
                                        </p:attrNameLst>
                                      </p:cBhvr>
                                    </p:animRot>
                                    <p:animRot by="-240000">
                                      <p:cBhvr>
                                        <p:cTn id="15" dur="200" fill="hold">
                                          <p:stCondLst>
                                            <p:cond delay="600"/>
                                          </p:stCondLst>
                                        </p:cTn>
                                        <p:tgtEl>
                                          <p:spTgt spid="4"/>
                                        </p:tgtEl>
                                        <p:attrNameLst>
                                          <p:attrName>r</p:attrName>
                                        </p:attrNameLst>
                                      </p:cBhvr>
                                    </p:animRot>
                                    <p:animRot by="120000">
                                      <p:cBhvr>
                                        <p:cTn id="16" dur="200" fill="hold">
                                          <p:stCondLst>
                                            <p:cond delay="800"/>
                                          </p:stCondLst>
                                        </p:cTn>
                                        <p:tgtEl>
                                          <p:spTgt spid="4"/>
                                        </p:tgtEl>
                                        <p:attrNameLst>
                                          <p:attrName>r</p:attrName>
                                        </p:attrNameLst>
                                      </p:cBhvr>
                                    </p:animRo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smtClean="0">
                <a:latin typeface="Times New Roman" panose="02020603050405020304" pitchFamily="18" charset="0"/>
                <a:cs typeface="Times New Roman" panose="02020603050405020304" pitchFamily="18" charset="0"/>
              </a:rPr>
              <a:t>Sources:</a:t>
            </a:r>
            <a:endParaRPr lang="en-IN" b="1" dirty="0">
              <a:latin typeface="Times New Roman" panose="02020603050405020304" pitchFamily="18" charset="0"/>
              <a:cs typeface="Times New Roman" panose="02020603050405020304" pitchFamily="18" charset="0"/>
            </a:endParaRPr>
          </a:p>
        </p:txBody>
      </p:sp>
      <p:sp>
        <p:nvSpPr>
          <p:cNvPr id="9" name="TextBox 8"/>
          <p:cNvSpPr txBox="1"/>
          <p:nvPr/>
        </p:nvSpPr>
        <p:spPr>
          <a:xfrm>
            <a:off x="1071154" y="2560320"/>
            <a:ext cx="7576457" cy="1938992"/>
          </a:xfrm>
          <a:prstGeom prst="rect">
            <a:avLst/>
          </a:prstGeom>
          <a:noFill/>
        </p:spPr>
        <p:txBody>
          <a:bodyPr wrap="square" rtlCol="0">
            <a:spAutoFit/>
          </a:bodyPr>
          <a:lstStyle/>
          <a:p>
            <a:pPr>
              <a:buFont typeface="Wingdings" panose="05000000000000000000" pitchFamily="2" charset="2"/>
              <a:buChar char="v"/>
            </a:pPr>
            <a:r>
              <a:rPr lang="en-IN" sz="2000" dirty="0">
                <a:solidFill>
                  <a:schemeClr val="accent1"/>
                </a:solidFill>
                <a:hlinkClick r:id="rId2"/>
              </a:rPr>
              <a:t>www.google.com</a:t>
            </a:r>
            <a:endParaRPr lang="en-IN" sz="2000" dirty="0">
              <a:solidFill>
                <a:schemeClr val="accent1"/>
              </a:solidFill>
            </a:endParaRPr>
          </a:p>
          <a:p>
            <a:pPr>
              <a:buFont typeface="Wingdings" panose="05000000000000000000" pitchFamily="2" charset="2"/>
              <a:buChar char="v"/>
            </a:pPr>
            <a:r>
              <a:rPr lang="en-IN" sz="2000" dirty="0">
                <a:solidFill>
                  <a:schemeClr val="accent1"/>
                </a:solidFill>
                <a:hlinkClick r:id="rId3"/>
              </a:rPr>
              <a:t>www.javatpoint.com</a:t>
            </a:r>
            <a:endParaRPr lang="en-IN" sz="2000" dirty="0">
              <a:solidFill>
                <a:schemeClr val="accent1"/>
              </a:solidFill>
            </a:endParaRPr>
          </a:p>
          <a:p>
            <a:pPr>
              <a:buFont typeface="Wingdings" panose="05000000000000000000" pitchFamily="2" charset="2"/>
              <a:buChar char="v"/>
            </a:pPr>
            <a:r>
              <a:rPr lang="en-IN" sz="2000" dirty="0">
                <a:solidFill>
                  <a:schemeClr val="accent1"/>
                </a:solidFill>
                <a:hlinkClick r:id="rId4"/>
              </a:rPr>
              <a:t>www.youtube.com</a:t>
            </a:r>
            <a:endParaRPr lang="en-IN" sz="2000" dirty="0">
              <a:solidFill>
                <a:schemeClr val="accent1"/>
              </a:solidFill>
            </a:endParaRPr>
          </a:p>
          <a:p>
            <a:pPr>
              <a:buFont typeface="Wingdings" panose="05000000000000000000" pitchFamily="2" charset="2"/>
              <a:buChar char="v"/>
            </a:pPr>
            <a:r>
              <a:rPr lang="en-IN" sz="2000" dirty="0">
                <a:solidFill>
                  <a:schemeClr val="accent1"/>
                </a:solidFill>
                <a:hlinkClick r:id="rId5"/>
              </a:rPr>
              <a:t>www.stackover</a:t>
            </a:r>
            <a:r>
              <a:rPr lang="en-IN" sz="2000" dirty="0">
                <a:solidFill>
                  <a:schemeClr val="accent2">
                    <a:lumMod val="60000"/>
                    <a:lumOff val="40000"/>
                  </a:schemeClr>
                </a:solidFill>
                <a:hlinkClick r:id="rId5"/>
              </a:rPr>
              <a:t>flow</a:t>
            </a:r>
            <a:r>
              <a:rPr lang="en-IN" sz="2000" dirty="0">
                <a:solidFill>
                  <a:schemeClr val="accent1"/>
                </a:solidFill>
                <a:hlinkClick r:id="rId5"/>
              </a:rPr>
              <a:t>.com</a:t>
            </a:r>
            <a:endParaRPr lang="en-IN" sz="2000" dirty="0">
              <a:solidFill>
                <a:schemeClr val="accent1"/>
              </a:solidFill>
            </a:endParaRPr>
          </a:p>
          <a:p>
            <a:pPr>
              <a:buFont typeface="Wingdings" panose="05000000000000000000" pitchFamily="2" charset="2"/>
              <a:buChar char="v"/>
            </a:pPr>
            <a:r>
              <a:rPr lang="en-IN" sz="2000" dirty="0">
                <a:solidFill>
                  <a:schemeClr val="accent1"/>
                </a:solidFill>
                <a:hlinkClick r:id="rId6"/>
              </a:rPr>
              <a:t>WWW.spring.io</a:t>
            </a:r>
            <a:endParaRPr lang="en-IN" sz="2000" dirty="0">
              <a:solidFill>
                <a:schemeClr val="accent1"/>
              </a:solidFill>
            </a:endParaRPr>
          </a:p>
          <a:p>
            <a:endParaRPr lang="en-IN" sz="2000" dirty="0"/>
          </a:p>
        </p:txBody>
      </p:sp>
    </p:spTree>
    <p:extLst>
      <p:ext uri="{BB962C8B-B14F-4D97-AF65-F5344CB8AC3E}">
        <p14:creationId xmlns:p14="http://schemas.microsoft.com/office/powerpoint/2010/main" val="43633425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102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0" y="-128954"/>
            <a:ext cx="12192000" cy="69635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4364665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764279" y="1423851"/>
            <a:ext cx="4402183" cy="1015663"/>
          </a:xfrm>
          <a:prstGeom prst="rect">
            <a:avLst/>
          </a:prstGeom>
          <a:noFill/>
        </p:spPr>
        <p:txBody>
          <a:bodyPr wrap="square" rtlCol="0">
            <a:spAutoFit/>
          </a:bodyPr>
          <a:lstStyle/>
          <a:p>
            <a:r>
              <a:rPr lang="en-US" sz="6000" dirty="0">
                <a:solidFill>
                  <a:srgbClr val="FFFFFF"/>
                </a:solidFill>
                <a:latin typeface="Algerian" panose="04020705040A02060702" pitchFamily="82" charset="0"/>
                <a:cs typeface="Times New Roman" panose="02020603050405020304" pitchFamily="18" charset="0"/>
              </a:rPr>
              <a:t>THANK YOU</a:t>
            </a:r>
            <a:endParaRPr lang="en-IN" sz="6000" dirty="0">
              <a:solidFill>
                <a:srgbClr val="FFFFFF"/>
              </a:solidFill>
              <a:latin typeface="Algerian" panose="04020705040A02060702" pitchFamily="82" charset="0"/>
              <a:cs typeface="Times New Roman" panose="02020603050405020304" pitchFamily="18" charset="0"/>
            </a:endParaRPr>
          </a:p>
        </p:txBody>
      </p:sp>
      <p:pic>
        <p:nvPicPr>
          <p:cNvPr id="9218" name="Picture 2" descr="Ödev by Aliye Ilayda Taşkı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26830"/>
            <a:ext cx="12192000" cy="7584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3453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9218"/>
                                        </p:tgtEl>
                                        <p:attrNameLst>
                                          <p:attrName>style.visibility</p:attrName>
                                        </p:attrNameLst>
                                      </p:cBhvr>
                                      <p:to>
                                        <p:strVal val="visible"/>
                                      </p:to>
                                    </p:set>
                                    <p:animEffect transition="in" filter="wipe(down)">
                                      <p:cBhvr>
                                        <p:cTn id="7" dur="580">
                                          <p:stCondLst>
                                            <p:cond delay="0"/>
                                          </p:stCondLst>
                                        </p:cTn>
                                        <p:tgtEl>
                                          <p:spTgt spid="9218"/>
                                        </p:tgtEl>
                                      </p:cBhvr>
                                    </p:animEffect>
                                    <p:anim calcmode="lin" valueType="num">
                                      <p:cBhvr>
                                        <p:cTn id="8" dur="1822" tmFilter="0,0; 0.14,0.36; 0.43,0.73; 0.71,0.91; 1.0,1.0">
                                          <p:stCondLst>
                                            <p:cond delay="0"/>
                                          </p:stCondLst>
                                        </p:cTn>
                                        <p:tgtEl>
                                          <p:spTgt spid="9218"/>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9218"/>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9218"/>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9218"/>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9218"/>
                                        </p:tgtEl>
                                        <p:attrNameLst>
                                          <p:attrName>ppt_y</p:attrName>
                                        </p:attrNameLst>
                                      </p:cBhvr>
                                      <p:tavLst>
                                        <p:tav tm="0" fmla="#ppt_y-sin(pi*$)/81">
                                          <p:val>
                                            <p:fltVal val="0"/>
                                          </p:val>
                                        </p:tav>
                                        <p:tav tm="100000">
                                          <p:val>
                                            <p:fltVal val="1"/>
                                          </p:val>
                                        </p:tav>
                                      </p:tavLst>
                                    </p:anim>
                                    <p:animScale>
                                      <p:cBhvr>
                                        <p:cTn id="13" dur="26">
                                          <p:stCondLst>
                                            <p:cond delay="650"/>
                                          </p:stCondLst>
                                        </p:cTn>
                                        <p:tgtEl>
                                          <p:spTgt spid="9218"/>
                                        </p:tgtEl>
                                      </p:cBhvr>
                                      <p:to x="100000" y="60000"/>
                                    </p:animScale>
                                    <p:animScale>
                                      <p:cBhvr>
                                        <p:cTn id="14" dur="166" decel="50000">
                                          <p:stCondLst>
                                            <p:cond delay="676"/>
                                          </p:stCondLst>
                                        </p:cTn>
                                        <p:tgtEl>
                                          <p:spTgt spid="9218"/>
                                        </p:tgtEl>
                                      </p:cBhvr>
                                      <p:to x="100000" y="100000"/>
                                    </p:animScale>
                                    <p:animScale>
                                      <p:cBhvr>
                                        <p:cTn id="15" dur="26">
                                          <p:stCondLst>
                                            <p:cond delay="1312"/>
                                          </p:stCondLst>
                                        </p:cTn>
                                        <p:tgtEl>
                                          <p:spTgt spid="9218"/>
                                        </p:tgtEl>
                                      </p:cBhvr>
                                      <p:to x="100000" y="80000"/>
                                    </p:animScale>
                                    <p:animScale>
                                      <p:cBhvr>
                                        <p:cTn id="16" dur="166" decel="50000">
                                          <p:stCondLst>
                                            <p:cond delay="1338"/>
                                          </p:stCondLst>
                                        </p:cTn>
                                        <p:tgtEl>
                                          <p:spTgt spid="9218"/>
                                        </p:tgtEl>
                                      </p:cBhvr>
                                      <p:to x="100000" y="100000"/>
                                    </p:animScale>
                                    <p:animScale>
                                      <p:cBhvr>
                                        <p:cTn id="17" dur="26">
                                          <p:stCondLst>
                                            <p:cond delay="1642"/>
                                          </p:stCondLst>
                                        </p:cTn>
                                        <p:tgtEl>
                                          <p:spTgt spid="9218"/>
                                        </p:tgtEl>
                                      </p:cBhvr>
                                      <p:to x="100000" y="90000"/>
                                    </p:animScale>
                                    <p:animScale>
                                      <p:cBhvr>
                                        <p:cTn id="18" dur="166" decel="50000">
                                          <p:stCondLst>
                                            <p:cond delay="1668"/>
                                          </p:stCondLst>
                                        </p:cTn>
                                        <p:tgtEl>
                                          <p:spTgt spid="9218"/>
                                        </p:tgtEl>
                                      </p:cBhvr>
                                      <p:to x="100000" y="100000"/>
                                    </p:animScale>
                                    <p:animScale>
                                      <p:cBhvr>
                                        <p:cTn id="19" dur="26">
                                          <p:stCondLst>
                                            <p:cond delay="1808"/>
                                          </p:stCondLst>
                                        </p:cTn>
                                        <p:tgtEl>
                                          <p:spTgt spid="9218"/>
                                        </p:tgtEl>
                                      </p:cBhvr>
                                      <p:to x="100000" y="95000"/>
                                    </p:animScale>
                                    <p:animScale>
                                      <p:cBhvr>
                                        <p:cTn id="20" dur="166" decel="50000">
                                          <p:stCondLst>
                                            <p:cond delay="1834"/>
                                          </p:stCondLst>
                                        </p:cTn>
                                        <p:tgtEl>
                                          <p:spTgt spid="9218"/>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93785"/>
            <a:ext cx="8596668" cy="1447631"/>
          </a:xfrm>
        </p:spPr>
        <p:txBody>
          <a:bodyPr>
            <a:normAutofit/>
          </a:bodyPr>
          <a:lstStyle/>
          <a:p>
            <a:r>
              <a:rPr lang="en-US" sz="5400" b="1" dirty="0">
                <a:latin typeface="Times New Roman" panose="02020603050405020304" pitchFamily="18" charset="0"/>
                <a:cs typeface="Times New Roman" panose="02020603050405020304" pitchFamily="18" charset="0"/>
              </a:rPr>
              <a:t>Introduction</a:t>
            </a:r>
            <a:endParaRPr lang="en-IN" sz="5400"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99292" y="1652954"/>
            <a:ext cx="9179213" cy="4643343"/>
          </a:xfrm>
        </p:spPr>
        <p:txBody>
          <a:bodyPr>
            <a:normAutofit/>
          </a:bodyPr>
          <a:lstStyle/>
          <a:p>
            <a:pPr>
              <a:buFont typeface="Wingdings" panose="05000000000000000000" pitchFamily="2" charset="2"/>
              <a:buChar char="v"/>
            </a:pPr>
            <a:r>
              <a:rPr lang="en-US" sz="2400" dirty="0" smtClean="0">
                <a:latin typeface="Times New Roman" panose="02020603050405020304" pitchFamily="18" charset="0"/>
                <a:cs typeface="Times New Roman" panose="02020603050405020304" pitchFamily="18" charset="0"/>
              </a:rPr>
              <a:t>Café table reservation  </a:t>
            </a:r>
            <a:r>
              <a:rPr lang="en-US" sz="2400" dirty="0">
                <a:latin typeface="Times New Roman" panose="02020603050405020304" pitchFamily="18" charset="0"/>
                <a:cs typeface="Times New Roman" panose="02020603050405020304" pitchFamily="18" charset="0"/>
              </a:rPr>
              <a:t>is an Internet-based Java application that automates the working of a </a:t>
            </a:r>
            <a:r>
              <a:rPr lang="en-US" sz="2400" dirty="0" smtClean="0">
                <a:latin typeface="Times New Roman" panose="02020603050405020304" pitchFamily="18" charset="0"/>
                <a:cs typeface="Times New Roman" panose="02020603050405020304" pitchFamily="18" charset="0"/>
              </a:rPr>
              <a:t>café that </a:t>
            </a:r>
            <a:r>
              <a:rPr lang="en-US" sz="2400" dirty="0">
                <a:latin typeface="Times New Roman" panose="02020603050405020304" pitchFamily="18" charset="0"/>
                <a:cs typeface="Times New Roman" panose="02020603050405020304" pitchFamily="18" charset="0"/>
              </a:rPr>
              <a:t>manage and maintain records of the </a:t>
            </a:r>
            <a:r>
              <a:rPr lang="en-US" sz="2400" dirty="0" smtClean="0">
                <a:latin typeface="Times New Roman" panose="02020603050405020304" pitchFamily="18" charset="0"/>
                <a:cs typeface="Times New Roman" panose="02020603050405020304" pitchFamily="18" charset="0"/>
              </a:rPr>
              <a:t>customers.</a:t>
            </a:r>
            <a:endParaRPr lang="en-US" sz="2400" dirty="0">
              <a:latin typeface="Times New Roman" panose="02020603050405020304" pitchFamily="18" charset="0"/>
              <a:cs typeface="Times New Roman" panose="02020603050405020304" pitchFamily="18" charset="0"/>
            </a:endParaRPr>
          </a:p>
          <a:p>
            <a:pPr>
              <a:buFont typeface="Wingdings" panose="05000000000000000000" pitchFamily="2" charset="2"/>
              <a:buChar char="v"/>
            </a:pPr>
            <a:r>
              <a:rPr lang="en-US" sz="2400" dirty="0">
                <a:latin typeface="Times New Roman" panose="02020603050405020304" pitchFamily="18" charset="0"/>
                <a:cs typeface="Times New Roman" panose="02020603050405020304" pitchFamily="18" charset="0"/>
              </a:rPr>
              <a:t>The proposed project </a:t>
            </a:r>
            <a:r>
              <a:rPr lang="en-US" sz="2400" dirty="0" smtClean="0">
                <a:latin typeface="Times New Roman" panose="02020603050405020304" pitchFamily="18" charset="0"/>
                <a:cs typeface="Times New Roman" panose="02020603050405020304" pitchFamily="18" charset="0"/>
              </a:rPr>
              <a:t>“Café Table Reservation” </a:t>
            </a:r>
            <a:r>
              <a:rPr lang="en-US" sz="2400" dirty="0">
                <a:latin typeface="Times New Roman" panose="02020603050405020304" pitchFamily="18" charset="0"/>
                <a:cs typeface="Times New Roman" panose="02020603050405020304" pitchFamily="18" charset="0"/>
              </a:rPr>
              <a:t>has been developed to overcome the problems faced in the practicing of manual system.</a:t>
            </a:r>
          </a:p>
          <a:p>
            <a:pPr>
              <a:buFont typeface="Wingdings" panose="05000000000000000000" pitchFamily="2" charset="2"/>
              <a:buChar char="v"/>
            </a:pPr>
            <a:r>
              <a:rPr lang="en-US" sz="2400" dirty="0">
                <a:latin typeface="Times New Roman" panose="02020603050405020304" pitchFamily="18" charset="0"/>
                <a:cs typeface="Times New Roman" panose="02020603050405020304" pitchFamily="18" charset="0"/>
              </a:rPr>
              <a:t>This web application is reduced as much as possible to avoid errors while entering data. It also provides error message while entering invalid </a:t>
            </a:r>
            <a:r>
              <a:rPr lang="en-US" sz="2400" dirty="0" smtClean="0">
                <a:latin typeface="Times New Roman" panose="02020603050405020304" pitchFamily="18" charset="0"/>
                <a:cs typeface="Times New Roman" panose="02020603050405020304" pitchFamily="18" charset="0"/>
              </a:rPr>
              <a:t>credentials</a:t>
            </a:r>
            <a:r>
              <a:rPr lang="en-US" sz="2000" dirty="0" smtClean="0">
                <a:latin typeface="Times New Roman" panose="02020603050405020304" pitchFamily="18" charset="0"/>
                <a:cs typeface="Times New Roman" panose="02020603050405020304" pitchFamily="18" charset="0"/>
              </a:rPr>
              <a:t>.</a:t>
            </a:r>
            <a:endParaRPr lang="en-US" sz="2000"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26063" y="2157047"/>
            <a:ext cx="2965938" cy="3247292"/>
          </a:xfrm>
          <a:prstGeom prst="rect">
            <a:avLst/>
          </a:prstGeom>
        </p:spPr>
      </p:pic>
    </p:spTree>
    <p:extLst>
      <p:ext uri="{BB962C8B-B14F-4D97-AF65-F5344CB8AC3E}">
        <p14:creationId xmlns:p14="http://schemas.microsoft.com/office/powerpoint/2010/main" val="1964648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heel(1)">
                                      <p:cBhvr>
                                        <p:cTn id="12" dur="20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 calcmode="lin" valueType="num">
                                      <p:cBhvr additive="base">
                                        <p:cTn id="1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1" presetClass="entr" presetSubtype="1" fill="hold" nodeType="clickEffect">
                                  <p:stCondLst>
                                    <p:cond delay="0"/>
                                  </p:stCondLst>
                                  <p:childTnLst>
                                    <p:set>
                                      <p:cBhvr>
                                        <p:cTn id="22" dur="1" fill="hold">
                                          <p:stCondLst>
                                            <p:cond delay="0"/>
                                          </p:stCondLst>
                                        </p:cTn>
                                        <p:tgtEl>
                                          <p:spTgt spid="3">
                                            <p:txEl>
                                              <p:pRg st="1" end="1"/>
                                            </p:txEl>
                                          </p:spTgt>
                                        </p:tgtEl>
                                        <p:attrNameLst>
                                          <p:attrName>style.visibility</p:attrName>
                                        </p:attrNameLst>
                                      </p:cBhvr>
                                      <p:to>
                                        <p:strVal val="visible"/>
                                      </p:to>
                                    </p:set>
                                    <p:animEffect transition="in" filter="wheel(1)">
                                      <p:cBhvr>
                                        <p:cTn id="23" dur="2000"/>
                                        <p:tgtEl>
                                          <p:spTgt spid="3">
                                            <p:txEl>
                                              <p:pRg st="1" end="1"/>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3">
                                            <p:txEl>
                                              <p:pRg st="2" end="2"/>
                                            </p:txEl>
                                          </p:spTgt>
                                        </p:tgtEl>
                                        <p:attrNameLst>
                                          <p:attrName>style.visibility</p:attrName>
                                        </p:attrNameLst>
                                      </p:cBhvr>
                                      <p:to>
                                        <p:strVal val="visible"/>
                                      </p:to>
                                    </p:set>
                                    <p:animEffect transition="in" filter="fade">
                                      <p:cBhvr>
                                        <p:cTn id="28" dur="1000"/>
                                        <p:tgtEl>
                                          <p:spTgt spid="3">
                                            <p:txEl>
                                              <p:pRg st="2" end="2"/>
                                            </p:txEl>
                                          </p:spTgt>
                                        </p:tgtEl>
                                      </p:cBhvr>
                                    </p:animEffect>
                                    <p:anim calcmode="lin" valueType="num">
                                      <p:cBhvr>
                                        <p:cTn id="29"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478972"/>
            <a:ext cx="8596668" cy="1320800"/>
          </a:xfrm>
        </p:spPr>
        <p:txBody>
          <a:bodyPr>
            <a:normAutofit/>
          </a:bodyPr>
          <a:lstStyle/>
          <a:p>
            <a:r>
              <a:rPr lang="en-US" sz="4400" b="1" dirty="0">
                <a:latin typeface="Times New Roman" panose="02020603050405020304" pitchFamily="18" charset="0"/>
                <a:cs typeface="Times New Roman" panose="02020603050405020304" pitchFamily="18" charset="0"/>
              </a:rPr>
              <a:t>O</a:t>
            </a:r>
            <a:r>
              <a:rPr lang="en-US" sz="4400" b="1" dirty="0" smtClean="0">
                <a:latin typeface="Times New Roman" panose="02020603050405020304" pitchFamily="18" charset="0"/>
                <a:cs typeface="Times New Roman" panose="02020603050405020304" pitchFamily="18" charset="0"/>
              </a:rPr>
              <a:t>bjective</a:t>
            </a:r>
            <a:endParaRPr lang="en-IN" sz="4400"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77334" y="2043023"/>
            <a:ext cx="8596668" cy="3880773"/>
          </a:xfrm>
        </p:spPr>
        <p:txBody>
          <a:bodyPr>
            <a:normAutofit/>
          </a:bodyPr>
          <a:lstStyle/>
          <a:p>
            <a:pPr marL="0" indent="0">
              <a:buNone/>
            </a:pPr>
            <a:r>
              <a:rPr lang="en-IN" sz="2400" dirty="0">
                <a:latin typeface="Times New Roman" panose="02020603050405020304" pitchFamily="18" charset="0"/>
                <a:cs typeface="Times New Roman" panose="02020603050405020304" pitchFamily="18" charset="0"/>
              </a:rPr>
              <a:t>The Primary objective of the design is to deliver the requirement as delivered by the feasibility report. There are some objective we kept in mind.</a:t>
            </a:r>
          </a:p>
          <a:p>
            <a:pPr>
              <a:buFont typeface="Wingdings" panose="05000000000000000000" pitchFamily="2" charset="2"/>
              <a:buChar char="ü"/>
            </a:pPr>
            <a:endParaRPr lang="en-IN" sz="2400" dirty="0">
              <a:latin typeface="Times New Roman" panose="02020603050405020304" pitchFamily="18" charset="0"/>
              <a:cs typeface="Times New Roman" panose="02020603050405020304" pitchFamily="18" charset="0"/>
            </a:endParaRPr>
          </a:p>
          <a:p>
            <a:pPr>
              <a:buFont typeface="Wingdings" panose="05000000000000000000" pitchFamily="2" charset="2"/>
              <a:buChar char="v"/>
            </a:pPr>
            <a:r>
              <a:rPr lang="en-IN" sz="2400" dirty="0">
                <a:latin typeface="Times New Roman" panose="02020603050405020304" pitchFamily="18" charset="0"/>
                <a:cs typeface="Times New Roman" panose="02020603050405020304" pitchFamily="18" charset="0"/>
              </a:rPr>
              <a:t>Practically : The system is quite stable and can be operated by </a:t>
            </a:r>
            <a:r>
              <a:rPr lang="en-IN" sz="2400" dirty="0" smtClean="0">
                <a:latin typeface="Times New Roman" panose="02020603050405020304" pitchFamily="18" charset="0"/>
                <a:cs typeface="Times New Roman" panose="02020603050405020304" pitchFamily="18" charset="0"/>
              </a:rPr>
              <a:t>customers with </a:t>
            </a:r>
            <a:r>
              <a:rPr lang="en-IN" sz="2400" dirty="0">
                <a:latin typeface="Times New Roman" panose="02020603050405020304" pitchFamily="18" charset="0"/>
                <a:cs typeface="Times New Roman" panose="02020603050405020304" pitchFamily="18" charset="0"/>
              </a:rPr>
              <a:t>average intelligence.</a:t>
            </a:r>
          </a:p>
          <a:p>
            <a:pPr>
              <a:buFont typeface="Wingdings" panose="05000000000000000000" pitchFamily="2" charset="2"/>
              <a:buChar char="v"/>
            </a:pPr>
            <a:r>
              <a:rPr lang="en-IN" sz="2400" dirty="0">
                <a:latin typeface="Times New Roman" panose="02020603050405020304" pitchFamily="18" charset="0"/>
                <a:cs typeface="Times New Roman" panose="02020603050405020304" pitchFamily="18" charset="0"/>
              </a:rPr>
              <a:t>Efficiency : We tried to involve accuracy, timeliness and comprehensiveness of system output</a:t>
            </a:r>
            <a:r>
              <a:rPr lang="en-IN" sz="2000" dirty="0">
                <a:latin typeface="Times New Roman" panose="02020603050405020304" pitchFamily="18" charset="0"/>
                <a:cs typeface="Times New Roman" panose="02020603050405020304" pitchFamily="18" charset="0"/>
              </a:rPr>
              <a:t>.</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83971" y="938943"/>
            <a:ext cx="2801814" cy="3691672"/>
          </a:xfrm>
          <a:prstGeom prst="rect">
            <a:avLst/>
          </a:prstGeom>
        </p:spPr>
      </p:pic>
    </p:spTree>
    <p:extLst>
      <p:ext uri="{BB962C8B-B14F-4D97-AF65-F5344CB8AC3E}">
        <p14:creationId xmlns:p14="http://schemas.microsoft.com/office/powerpoint/2010/main" val="42504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4" presetClass="entr" presetSubtype="10"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randombar(horizontal)">
                                      <p:cBhvr>
                                        <p:cTn id="14" dur="500"/>
                                        <p:tgtEl>
                                          <p:spTgt spid="4"/>
                                        </p:tgtEl>
                                      </p:cBhvr>
                                    </p:animEffec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0" end="0"/>
                                            </p:txEl>
                                          </p:spTgt>
                                        </p:tgtEl>
                                        <p:attrNameLst>
                                          <p:attrName>style.visibility</p:attrName>
                                        </p:attrNameLst>
                                      </p:cBhvr>
                                      <p:to>
                                        <p:strVal val="visible"/>
                                      </p:to>
                                    </p:set>
                                    <p:anim calcmode="lin" valueType="num">
                                      <p:cBhvr additive="base">
                                        <p:cTn id="19"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0" end="0"/>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 calcmode="lin" valueType="num">
                                      <p:cBhvr additive="base">
                                        <p:cTn id="2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2" end="2"/>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 calcmode="lin" valueType="num">
                                      <p:cBhvr additive="base">
                                        <p:cTn id="27"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61243" y="1815475"/>
            <a:ext cx="7955279" cy="3970318"/>
          </a:xfrm>
          <a:prstGeom prst="rect">
            <a:avLst/>
          </a:prstGeom>
          <a:noFill/>
        </p:spPr>
        <p:txBody>
          <a:bodyPr wrap="square" rtlCol="0">
            <a:spAutoFit/>
          </a:bodyPr>
          <a:lstStyle/>
          <a:p>
            <a:pPr marL="342900" indent="-342900">
              <a:lnSpc>
                <a:spcPct val="150000"/>
              </a:lnSpc>
              <a:buClr>
                <a:schemeClr val="accent1"/>
              </a:buClr>
              <a:buFont typeface="Arial" panose="020B0604020202020204" pitchFamily="34" charset="0"/>
              <a:buChar char="•"/>
            </a:pPr>
            <a:r>
              <a:rPr lang="en-GB" sz="2800" dirty="0">
                <a:latin typeface="Times New Roman" panose="02020603050405020304" pitchFamily="18" charset="0"/>
                <a:ea typeface="Arial Unicode MS" panose="020B0604020202020204" pitchFamily="34" charset="-128"/>
                <a:cs typeface="Times New Roman" panose="02020603050405020304" pitchFamily="18" charset="0"/>
              </a:rPr>
              <a:t>Angular, </a:t>
            </a:r>
            <a:r>
              <a:rPr lang="en-GB" sz="2800" dirty="0" smtClean="0">
                <a:latin typeface="Times New Roman" panose="02020603050405020304" pitchFamily="18" charset="0"/>
                <a:ea typeface="Arial Unicode MS" panose="020B0604020202020204" pitchFamily="34" charset="-128"/>
                <a:cs typeface="Times New Roman" panose="02020603050405020304" pitchFamily="18" charset="0"/>
              </a:rPr>
              <a:t>Postman </a:t>
            </a:r>
            <a:r>
              <a:rPr lang="en-GB" sz="2800" dirty="0">
                <a:latin typeface="Times New Roman" panose="02020603050405020304" pitchFamily="18" charset="0"/>
                <a:ea typeface="Arial Unicode MS" panose="020B0604020202020204" pitchFamily="34" charset="-128"/>
                <a:cs typeface="Times New Roman" panose="02020603050405020304" pitchFamily="18" charset="0"/>
              </a:rPr>
              <a:t>and MySQL to be installed to the system</a:t>
            </a:r>
          </a:p>
          <a:p>
            <a:pPr marL="342900" indent="-342900">
              <a:lnSpc>
                <a:spcPct val="150000"/>
              </a:lnSpc>
              <a:buClr>
                <a:schemeClr val="accent1"/>
              </a:buClr>
              <a:buFont typeface="Arial" panose="020B0604020202020204" pitchFamily="34" charset="0"/>
              <a:buChar char="•"/>
            </a:pPr>
            <a:r>
              <a:rPr lang="en-GB" sz="2800" dirty="0">
                <a:latin typeface="Times New Roman" panose="02020603050405020304" pitchFamily="18" charset="0"/>
                <a:ea typeface="Arial Unicode MS" panose="020B0604020202020204" pitchFamily="34" charset="-128"/>
                <a:cs typeface="Times New Roman" panose="02020603050405020304" pitchFamily="18" charset="0"/>
              </a:rPr>
              <a:t>572 MB Random Access Memory</a:t>
            </a:r>
          </a:p>
          <a:p>
            <a:pPr marL="342900" indent="-342900">
              <a:lnSpc>
                <a:spcPct val="150000"/>
              </a:lnSpc>
              <a:buClr>
                <a:schemeClr val="accent1"/>
              </a:buClr>
              <a:buFont typeface="Arial" panose="020B0604020202020204" pitchFamily="34" charset="0"/>
              <a:buChar char="•"/>
            </a:pPr>
            <a:r>
              <a:rPr lang="en-GB" sz="2800" dirty="0">
                <a:latin typeface="Times New Roman" panose="02020603050405020304" pitchFamily="18" charset="0"/>
                <a:ea typeface="Arial Unicode MS" panose="020B0604020202020204" pitchFamily="34" charset="-128"/>
                <a:cs typeface="Times New Roman" panose="02020603050405020304" pitchFamily="18" charset="0"/>
              </a:rPr>
              <a:t>200 MB of Free Space on Hard Disk</a:t>
            </a:r>
          </a:p>
          <a:p>
            <a:pPr marL="342900" indent="-342900">
              <a:lnSpc>
                <a:spcPct val="150000"/>
              </a:lnSpc>
              <a:buClr>
                <a:schemeClr val="accent1"/>
              </a:buClr>
              <a:buFont typeface="Arial" panose="020B0604020202020204" pitchFamily="34" charset="0"/>
              <a:buChar char="•"/>
            </a:pPr>
            <a:r>
              <a:rPr lang="en-GB" sz="2800" dirty="0">
                <a:latin typeface="Times New Roman" panose="02020603050405020304" pitchFamily="18" charset="0"/>
                <a:ea typeface="Arial Unicode MS" panose="020B0604020202020204" pitchFamily="34" charset="-128"/>
                <a:cs typeface="Times New Roman" panose="02020603050405020304" pitchFamily="18" charset="0"/>
              </a:rPr>
              <a:t>Microsoft Windows </a:t>
            </a:r>
            <a:r>
              <a:rPr lang="en-GB" sz="2800" dirty="0" smtClean="0">
                <a:latin typeface="Times New Roman" panose="02020603050405020304" pitchFamily="18" charset="0"/>
                <a:ea typeface="Arial Unicode MS" panose="020B0604020202020204" pitchFamily="34" charset="-128"/>
                <a:cs typeface="Times New Roman" panose="02020603050405020304" pitchFamily="18" charset="0"/>
              </a:rPr>
              <a:t> </a:t>
            </a:r>
            <a:r>
              <a:rPr lang="en-GB" sz="2800" dirty="0">
                <a:latin typeface="Times New Roman" panose="02020603050405020304" pitchFamily="18" charset="0"/>
                <a:ea typeface="Arial Unicode MS" panose="020B0604020202020204" pitchFamily="34" charset="-128"/>
                <a:cs typeface="Times New Roman" panose="02020603050405020304" pitchFamily="18" charset="0"/>
              </a:rPr>
              <a:t>or Linux or Equivalent OS</a:t>
            </a:r>
          </a:p>
          <a:p>
            <a:pPr marL="342900" indent="-342900">
              <a:lnSpc>
                <a:spcPct val="150000"/>
              </a:lnSpc>
              <a:buClr>
                <a:schemeClr val="accent1"/>
              </a:buClr>
              <a:buFont typeface="Arial" panose="020B0604020202020204" pitchFamily="34" charset="0"/>
              <a:buChar char="•"/>
            </a:pPr>
            <a:r>
              <a:rPr lang="en-GB" sz="2800" dirty="0">
                <a:latin typeface="Times New Roman" panose="02020603050405020304" pitchFamily="18" charset="0"/>
                <a:ea typeface="Arial Unicode MS" panose="020B0604020202020204" pitchFamily="34" charset="-128"/>
                <a:cs typeface="Times New Roman" panose="02020603050405020304" pitchFamily="18" charset="0"/>
              </a:rPr>
              <a:t>Web Browser</a:t>
            </a:r>
            <a:endParaRPr lang="en-IN" sz="2800" dirty="0">
              <a:latin typeface="Times New Roman" panose="02020603050405020304" pitchFamily="18" charset="0"/>
              <a:cs typeface="Times New Roman" panose="02020603050405020304" pitchFamily="18" charset="0"/>
            </a:endParaRPr>
          </a:p>
        </p:txBody>
      </p:sp>
      <p:sp>
        <p:nvSpPr>
          <p:cNvPr id="8" name="TextBox 7"/>
          <p:cNvSpPr txBox="1"/>
          <p:nvPr/>
        </p:nvSpPr>
        <p:spPr>
          <a:xfrm>
            <a:off x="765175" y="483326"/>
            <a:ext cx="6113418" cy="769441"/>
          </a:xfrm>
          <a:prstGeom prst="rect">
            <a:avLst/>
          </a:prstGeom>
          <a:noFill/>
        </p:spPr>
        <p:txBody>
          <a:bodyPr wrap="square" rtlCol="0">
            <a:spAutoFit/>
          </a:bodyPr>
          <a:lstStyle/>
          <a:p>
            <a:r>
              <a:rPr lang="en-IN" sz="4400" b="1" dirty="0">
                <a:solidFill>
                  <a:schemeClr val="accent1"/>
                </a:solidFill>
                <a:latin typeface="Times New Roman" panose="02020603050405020304" pitchFamily="18" charset="0"/>
                <a:cs typeface="Times New Roman" panose="02020603050405020304" pitchFamily="18" charset="0"/>
              </a:rPr>
              <a:t>System Requirements</a:t>
            </a:r>
          </a:p>
        </p:txBody>
      </p:sp>
      <p:sp>
        <p:nvSpPr>
          <p:cNvPr id="2" name="AutoShape 2" descr="System Requirements - Home | Facebook"/>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3" name="AutoShape 4" descr="System Requirements - Home | Facebook"/>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5" name="AutoShape 6" descr="System Requirements - Home | Facebook"/>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39415" y="1252767"/>
            <a:ext cx="5138739" cy="3540368"/>
          </a:xfrm>
          <a:prstGeom prst="rect">
            <a:avLst/>
          </a:prstGeom>
        </p:spPr>
      </p:pic>
    </p:spTree>
    <p:extLst>
      <p:ext uri="{BB962C8B-B14F-4D97-AF65-F5344CB8AC3E}">
        <p14:creationId xmlns:p14="http://schemas.microsoft.com/office/powerpoint/2010/main" val="4234844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barn(inVertical)">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5"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2000"/>
                                        <p:tgtEl>
                                          <p:spTgt spid="7"/>
                                        </p:tgtEl>
                                      </p:cBhvr>
                                    </p:animEffect>
                                    <p:anim calcmode="lin" valueType="num">
                                      <p:cBhvr>
                                        <p:cTn id="13" dur="2000" fill="hold"/>
                                        <p:tgtEl>
                                          <p:spTgt spid="7"/>
                                        </p:tgtEl>
                                        <p:attrNameLst>
                                          <p:attrName>ppt_w</p:attrName>
                                        </p:attrNameLst>
                                      </p:cBhvr>
                                      <p:tavLst>
                                        <p:tav tm="0" fmla="#ppt_w*sin(2.5*pi*$)">
                                          <p:val>
                                            <p:fltVal val="0"/>
                                          </p:val>
                                        </p:tav>
                                        <p:tav tm="100000">
                                          <p:val>
                                            <p:fltVal val="1"/>
                                          </p:val>
                                        </p:tav>
                                      </p:tavLst>
                                    </p:anim>
                                    <p:anim calcmode="lin" valueType="num">
                                      <p:cBhvr>
                                        <p:cTn id="14" dur="2000" fill="hold"/>
                                        <p:tgtEl>
                                          <p:spTgt spid="7"/>
                                        </p:tgtEl>
                                        <p:attrNameLst>
                                          <p:attrName>ppt_h</p:attrName>
                                        </p:attrNameLst>
                                      </p:cBhvr>
                                      <p:tavLst>
                                        <p:tav tm="0">
                                          <p:val>
                                            <p:strVal val="#ppt_h"/>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nodeType="click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animEffect transition="in" filter="barn(inVertical)">
                                      <p:cBhvr>
                                        <p:cTn id="19" dur="500"/>
                                        <p:tgtEl>
                                          <p:spTgt spid="6">
                                            <p:txEl>
                                              <p:pRg st="0" end="0"/>
                                            </p:txEl>
                                          </p:spTgt>
                                        </p:tgtEl>
                                      </p:cBhvr>
                                    </p:animEffect>
                                  </p:childTnLst>
                                </p:cTn>
                              </p:par>
                              <p:par>
                                <p:cTn id="20" presetID="16" presetClass="entr" presetSubtype="21" fill="hold" nodeType="withEffect">
                                  <p:stCondLst>
                                    <p:cond delay="0"/>
                                  </p:stCondLst>
                                  <p:childTnLst>
                                    <p:set>
                                      <p:cBhvr>
                                        <p:cTn id="21" dur="1" fill="hold">
                                          <p:stCondLst>
                                            <p:cond delay="0"/>
                                          </p:stCondLst>
                                        </p:cTn>
                                        <p:tgtEl>
                                          <p:spTgt spid="6">
                                            <p:txEl>
                                              <p:pRg st="1" end="1"/>
                                            </p:txEl>
                                          </p:spTgt>
                                        </p:tgtEl>
                                        <p:attrNameLst>
                                          <p:attrName>style.visibility</p:attrName>
                                        </p:attrNameLst>
                                      </p:cBhvr>
                                      <p:to>
                                        <p:strVal val="visible"/>
                                      </p:to>
                                    </p:set>
                                    <p:animEffect transition="in" filter="barn(inVertical)">
                                      <p:cBhvr>
                                        <p:cTn id="22" dur="500"/>
                                        <p:tgtEl>
                                          <p:spTgt spid="6">
                                            <p:txEl>
                                              <p:pRg st="1" end="1"/>
                                            </p:txEl>
                                          </p:spTgt>
                                        </p:tgtEl>
                                      </p:cBhvr>
                                    </p:animEffect>
                                  </p:childTnLst>
                                </p:cTn>
                              </p:par>
                              <p:par>
                                <p:cTn id="23" presetID="16" presetClass="entr" presetSubtype="21" fill="hold" nodeType="withEffect">
                                  <p:stCondLst>
                                    <p:cond delay="0"/>
                                  </p:stCondLst>
                                  <p:childTnLst>
                                    <p:set>
                                      <p:cBhvr>
                                        <p:cTn id="24" dur="1" fill="hold">
                                          <p:stCondLst>
                                            <p:cond delay="0"/>
                                          </p:stCondLst>
                                        </p:cTn>
                                        <p:tgtEl>
                                          <p:spTgt spid="6">
                                            <p:txEl>
                                              <p:pRg st="2" end="2"/>
                                            </p:txEl>
                                          </p:spTgt>
                                        </p:tgtEl>
                                        <p:attrNameLst>
                                          <p:attrName>style.visibility</p:attrName>
                                        </p:attrNameLst>
                                      </p:cBhvr>
                                      <p:to>
                                        <p:strVal val="visible"/>
                                      </p:to>
                                    </p:set>
                                    <p:animEffect transition="in" filter="barn(inVertical)">
                                      <p:cBhvr>
                                        <p:cTn id="25" dur="500"/>
                                        <p:tgtEl>
                                          <p:spTgt spid="6">
                                            <p:txEl>
                                              <p:pRg st="2" end="2"/>
                                            </p:txEl>
                                          </p:spTgt>
                                        </p:tgtEl>
                                      </p:cBhvr>
                                    </p:animEffect>
                                  </p:childTnLst>
                                </p:cTn>
                              </p:par>
                              <p:par>
                                <p:cTn id="26" presetID="16" presetClass="entr" presetSubtype="21" fill="hold" nodeType="withEffect">
                                  <p:stCondLst>
                                    <p:cond delay="0"/>
                                  </p:stCondLst>
                                  <p:childTnLst>
                                    <p:set>
                                      <p:cBhvr>
                                        <p:cTn id="27" dur="1" fill="hold">
                                          <p:stCondLst>
                                            <p:cond delay="0"/>
                                          </p:stCondLst>
                                        </p:cTn>
                                        <p:tgtEl>
                                          <p:spTgt spid="6">
                                            <p:txEl>
                                              <p:pRg st="3" end="3"/>
                                            </p:txEl>
                                          </p:spTgt>
                                        </p:tgtEl>
                                        <p:attrNameLst>
                                          <p:attrName>style.visibility</p:attrName>
                                        </p:attrNameLst>
                                      </p:cBhvr>
                                      <p:to>
                                        <p:strVal val="visible"/>
                                      </p:to>
                                    </p:set>
                                    <p:animEffect transition="in" filter="barn(inVertical)">
                                      <p:cBhvr>
                                        <p:cTn id="28" dur="500"/>
                                        <p:tgtEl>
                                          <p:spTgt spid="6">
                                            <p:txEl>
                                              <p:pRg st="3" end="3"/>
                                            </p:txEl>
                                          </p:spTgt>
                                        </p:tgtEl>
                                      </p:cBhvr>
                                    </p:animEffect>
                                  </p:childTnLst>
                                </p:cTn>
                              </p:par>
                              <p:par>
                                <p:cTn id="29" presetID="16" presetClass="entr" presetSubtype="21" fill="hold" nodeType="withEffect">
                                  <p:stCondLst>
                                    <p:cond delay="0"/>
                                  </p:stCondLst>
                                  <p:childTnLst>
                                    <p:set>
                                      <p:cBhvr>
                                        <p:cTn id="30" dur="1" fill="hold">
                                          <p:stCondLst>
                                            <p:cond delay="0"/>
                                          </p:stCondLst>
                                        </p:cTn>
                                        <p:tgtEl>
                                          <p:spTgt spid="6">
                                            <p:txEl>
                                              <p:pRg st="4" end="4"/>
                                            </p:txEl>
                                          </p:spTgt>
                                        </p:tgtEl>
                                        <p:attrNameLst>
                                          <p:attrName>style.visibility</p:attrName>
                                        </p:attrNameLst>
                                      </p:cBhvr>
                                      <p:to>
                                        <p:strVal val="visible"/>
                                      </p:to>
                                    </p:set>
                                    <p:animEffect transition="in" filter="barn(inVertical)">
                                      <p:cBhvr>
                                        <p:cTn id="31" dur="5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57645" y="339634"/>
            <a:ext cx="6296297" cy="646331"/>
          </a:xfrm>
          <a:prstGeom prst="rect">
            <a:avLst/>
          </a:prstGeom>
          <a:noFill/>
        </p:spPr>
        <p:txBody>
          <a:bodyPr wrap="square" rtlCol="0">
            <a:spAutoFit/>
          </a:bodyPr>
          <a:lstStyle/>
          <a:p>
            <a:pPr algn="ctr"/>
            <a:r>
              <a:rPr lang="en-IN" sz="3600" b="1" dirty="0">
                <a:solidFill>
                  <a:schemeClr val="accent1"/>
                </a:solidFill>
                <a:latin typeface="Times New Roman" panose="02020603050405020304" pitchFamily="18" charset="0"/>
                <a:cs typeface="Times New Roman" panose="02020603050405020304" pitchFamily="18" charset="0"/>
              </a:rPr>
              <a:t>Tools &amp; Languages </a:t>
            </a:r>
          </a:p>
        </p:txBody>
      </p:sp>
      <p:sp>
        <p:nvSpPr>
          <p:cNvPr id="5" name="TextBox 4"/>
          <p:cNvSpPr txBox="1"/>
          <p:nvPr/>
        </p:nvSpPr>
        <p:spPr>
          <a:xfrm>
            <a:off x="757646" y="1523202"/>
            <a:ext cx="3148148" cy="800219"/>
          </a:xfrm>
          <a:prstGeom prst="rect">
            <a:avLst/>
          </a:prstGeom>
          <a:noFill/>
        </p:spPr>
        <p:txBody>
          <a:bodyPr wrap="square" rtlCol="0">
            <a:spAutoFit/>
          </a:bodyPr>
          <a:lstStyle/>
          <a:p>
            <a:r>
              <a:rPr lang="en-IN" sz="2800" dirty="0">
                <a:latin typeface="Times New Roman" panose="02020603050405020304" pitchFamily="18" charset="0"/>
                <a:cs typeface="Times New Roman" panose="02020603050405020304" pitchFamily="18" charset="0"/>
              </a:rPr>
              <a:t>Front End</a:t>
            </a:r>
          </a:p>
          <a:p>
            <a:endParaRPr lang="en-IN" dirty="0"/>
          </a:p>
        </p:txBody>
      </p:sp>
      <p:sp>
        <p:nvSpPr>
          <p:cNvPr id="6" name="TextBox 5"/>
          <p:cNvSpPr txBox="1"/>
          <p:nvPr/>
        </p:nvSpPr>
        <p:spPr>
          <a:xfrm>
            <a:off x="6074229" y="1523202"/>
            <a:ext cx="2847702" cy="523220"/>
          </a:xfrm>
          <a:prstGeom prst="rect">
            <a:avLst/>
          </a:prstGeom>
          <a:noFill/>
        </p:spPr>
        <p:txBody>
          <a:bodyPr wrap="square" rtlCol="0">
            <a:spAutoFit/>
          </a:bodyPr>
          <a:lstStyle/>
          <a:p>
            <a:r>
              <a:rPr lang="en-IN" sz="2800" dirty="0">
                <a:latin typeface="Times New Roman" panose="02020603050405020304" pitchFamily="18" charset="0"/>
                <a:cs typeface="Times New Roman" panose="02020603050405020304" pitchFamily="18" charset="0"/>
              </a:rPr>
              <a:t>Back End</a:t>
            </a:r>
          </a:p>
        </p:txBody>
      </p:sp>
      <p:sp>
        <p:nvSpPr>
          <p:cNvPr id="8" name="TextBox 7"/>
          <p:cNvSpPr txBox="1"/>
          <p:nvPr/>
        </p:nvSpPr>
        <p:spPr>
          <a:xfrm>
            <a:off x="757646" y="2261866"/>
            <a:ext cx="2495005" cy="2677656"/>
          </a:xfrm>
          <a:prstGeom prst="rect">
            <a:avLst/>
          </a:prstGeom>
          <a:noFill/>
        </p:spPr>
        <p:txBody>
          <a:bodyPr wrap="square" rtlCol="0">
            <a:spAutoFit/>
          </a:bodyPr>
          <a:lstStyle/>
          <a:p>
            <a:pPr marL="342900" indent="-342900">
              <a:buClr>
                <a:schemeClr val="accent1"/>
              </a:buClr>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Visual Studio</a:t>
            </a:r>
          </a:p>
          <a:p>
            <a:pPr marL="342900" indent="-342900">
              <a:buClr>
                <a:schemeClr val="accent1"/>
              </a:buClr>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Angular</a:t>
            </a:r>
          </a:p>
          <a:p>
            <a:pPr marL="342900" indent="-342900">
              <a:buClr>
                <a:schemeClr val="accent1"/>
              </a:buClr>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HTML</a:t>
            </a:r>
          </a:p>
          <a:p>
            <a:pPr marL="342900" indent="-342900">
              <a:buClr>
                <a:schemeClr val="accent1"/>
              </a:buClr>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CSS</a:t>
            </a:r>
          </a:p>
          <a:p>
            <a:pPr marL="342900" indent="-342900">
              <a:buClr>
                <a:schemeClr val="accent1"/>
              </a:buClr>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BOOTSTRAP</a:t>
            </a:r>
          </a:p>
          <a:p>
            <a:pPr>
              <a:buClr>
                <a:schemeClr val="accent1"/>
              </a:buClr>
            </a:pPr>
            <a:endParaRPr lang="en-IN" sz="2400" dirty="0">
              <a:latin typeface="Times New Roman" panose="02020603050405020304" pitchFamily="18" charset="0"/>
              <a:cs typeface="Times New Roman" panose="02020603050405020304" pitchFamily="18" charset="0"/>
            </a:endParaRPr>
          </a:p>
          <a:p>
            <a:endParaRPr lang="en-IN" sz="2400" dirty="0">
              <a:latin typeface="Times New Roman" panose="02020603050405020304" pitchFamily="18" charset="0"/>
              <a:cs typeface="Times New Roman" panose="02020603050405020304" pitchFamily="18" charset="0"/>
            </a:endParaRPr>
          </a:p>
        </p:txBody>
      </p:sp>
      <p:sp>
        <p:nvSpPr>
          <p:cNvPr id="9" name="TextBox 8"/>
          <p:cNvSpPr txBox="1"/>
          <p:nvPr/>
        </p:nvSpPr>
        <p:spPr>
          <a:xfrm>
            <a:off x="6074229" y="2261866"/>
            <a:ext cx="3239588" cy="2585323"/>
          </a:xfrm>
          <a:prstGeom prst="rect">
            <a:avLst/>
          </a:prstGeom>
          <a:noFill/>
        </p:spPr>
        <p:txBody>
          <a:bodyPr wrap="square" rtlCol="0">
            <a:spAutoFit/>
          </a:bodyPr>
          <a:lstStyle/>
          <a:p>
            <a:pPr marL="342900" indent="-342900">
              <a:buClr>
                <a:schemeClr val="accent1"/>
              </a:buClr>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Spring </a:t>
            </a:r>
            <a:r>
              <a:rPr lang="en-IN" sz="2400" dirty="0" smtClean="0">
                <a:latin typeface="Times New Roman" panose="02020603050405020304" pitchFamily="18" charset="0"/>
                <a:cs typeface="Times New Roman" panose="02020603050405020304" pitchFamily="18" charset="0"/>
              </a:rPr>
              <a:t>Boot</a:t>
            </a:r>
            <a:endParaRPr lang="en-IN" sz="2400" dirty="0">
              <a:latin typeface="Times New Roman" panose="02020603050405020304" pitchFamily="18" charset="0"/>
              <a:cs typeface="Times New Roman" panose="02020603050405020304" pitchFamily="18" charset="0"/>
            </a:endParaRPr>
          </a:p>
          <a:p>
            <a:pPr marL="342900" indent="-342900">
              <a:buClr>
                <a:schemeClr val="accent1"/>
              </a:buClr>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MySQL</a:t>
            </a:r>
          </a:p>
          <a:p>
            <a:pPr marL="342900" indent="-342900">
              <a:buClr>
                <a:schemeClr val="accent1"/>
              </a:buClr>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Hibernate</a:t>
            </a:r>
          </a:p>
          <a:p>
            <a:pPr marL="342900" indent="-342900">
              <a:buClr>
                <a:schemeClr val="accent1"/>
              </a:buClr>
              <a:buFont typeface="Arial" panose="020B0604020202020204" pitchFamily="34" charset="0"/>
              <a:buChar char="•"/>
            </a:pPr>
            <a:r>
              <a:rPr lang="en-IN" sz="2400" dirty="0" smtClean="0">
                <a:latin typeface="Times New Roman" panose="02020603050405020304" pitchFamily="18" charset="0"/>
                <a:cs typeface="Times New Roman" panose="02020603050405020304" pitchFamily="18" charset="0"/>
              </a:rPr>
              <a:t>Postman</a:t>
            </a:r>
          </a:p>
          <a:p>
            <a:pPr marL="342900" indent="-342900">
              <a:buClr>
                <a:schemeClr val="accent1"/>
              </a:buClr>
              <a:buFont typeface="Arial" panose="020B0604020202020204" pitchFamily="34" charset="0"/>
              <a:buChar char="•"/>
            </a:pPr>
            <a:r>
              <a:rPr lang="en-IN" sz="2400" dirty="0" smtClean="0">
                <a:latin typeface="Times New Roman" panose="02020603050405020304" pitchFamily="18" charset="0"/>
                <a:cs typeface="Times New Roman" panose="02020603050405020304" pitchFamily="18" charset="0"/>
              </a:rPr>
              <a:t>Eclipse</a:t>
            </a:r>
            <a:endParaRPr lang="en-IN" sz="2400" dirty="0">
              <a:latin typeface="Times New Roman" panose="02020603050405020304" pitchFamily="18" charset="0"/>
              <a:cs typeface="Times New Roman" panose="02020603050405020304" pitchFamily="18" charset="0"/>
            </a:endParaRPr>
          </a:p>
          <a:p>
            <a:endParaRPr lang="en-IN" sz="2400" dirty="0">
              <a:latin typeface="Times New Roman" panose="02020603050405020304" pitchFamily="18" charset="0"/>
              <a:cs typeface="Times New Roman" panose="02020603050405020304" pitchFamily="18" charset="0"/>
            </a:endParaRPr>
          </a:p>
          <a:p>
            <a:endParaRPr lang="en-IN"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40652" y="1348154"/>
            <a:ext cx="3521686" cy="4149969"/>
          </a:xfrm>
          <a:prstGeom prst="rect">
            <a:avLst/>
          </a:prstGeom>
        </p:spPr>
      </p:pic>
    </p:spTree>
    <p:extLst>
      <p:ext uri="{BB962C8B-B14F-4D97-AF65-F5344CB8AC3E}">
        <p14:creationId xmlns:p14="http://schemas.microsoft.com/office/powerpoint/2010/main" val="316724634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6571" y="103051"/>
            <a:ext cx="9601200" cy="654594"/>
          </a:xfrm>
        </p:spPr>
        <p:txBody>
          <a:bodyPr>
            <a:normAutofit/>
          </a:bodyPr>
          <a:lstStyle/>
          <a:p>
            <a:r>
              <a:rPr lang="en-GB" b="1" dirty="0">
                <a:latin typeface="Times New Roman" panose="02020603050405020304" pitchFamily="18" charset="0"/>
                <a:cs typeface="Times New Roman" panose="02020603050405020304" pitchFamily="18" charset="0"/>
              </a:rPr>
              <a:t>E-R Diagram:</a:t>
            </a:r>
            <a:endParaRPr lang="en-IN" dirty="0"/>
          </a:p>
        </p:txBody>
      </p:sp>
      <p:sp>
        <p:nvSpPr>
          <p:cNvPr id="3" name="Rectangle 2"/>
          <p:cNvSpPr/>
          <p:nvPr/>
        </p:nvSpPr>
        <p:spPr>
          <a:xfrm>
            <a:off x="1776549" y="992777"/>
            <a:ext cx="1789611" cy="235132"/>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dirty="0"/>
          </a:p>
        </p:txBody>
      </p:sp>
      <p:sp>
        <p:nvSpPr>
          <p:cNvPr id="5" name="Oval 4"/>
          <p:cNvSpPr/>
          <p:nvPr/>
        </p:nvSpPr>
        <p:spPr>
          <a:xfrm>
            <a:off x="1776549" y="1723292"/>
            <a:ext cx="1789611" cy="14302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Admin</a:t>
            </a:r>
            <a:endParaRPr lang="en-US" dirty="0"/>
          </a:p>
        </p:txBody>
      </p:sp>
      <p:cxnSp>
        <p:nvCxnSpPr>
          <p:cNvPr id="7" name="Straight Arrow Connector 6"/>
          <p:cNvCxnSpPr/>
          <p:nvPr/>
        </p:nvCxnSpPr>
        <p:spPr>
          <a:xfrm flipV="1">
            <a:off x="3141785" y="873704"/>
            <a:ext cx="1828800" cy="8243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V="1">
            <a:off x="3414344" y="1340617"/>
            <a:ext cx="1673471" cy="55668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V="1">
            <a:off x="3547403" y="1897297"/>
            <a:ext cx="1587305" cy="30664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V="1">
            <a:off x="3519267" y="2708030"/>
            <a:ext cx="1615441" cy="1172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8" name="Rectangle 17"/>
          <p:cNvSpPr/>
          <p:nvPr/>
        </p:nvSpPr>
        <p:spPr>
          <a:xfrm>
            <a:off x="5087815" y="362745"/>
            <a:ext cx="2497015" cy="5109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Login</a:t>
            </a:r>
            <a:endParaRPr lang="en-US" dirty="0"/>
          </a:p>
        </p:txBody>
      </p:sp>
      <p:sp>
        <p:nvSpPr>
          <p:cNvPr id="19" name="Rectangle 18"/>
          <p:cNvSpPr/>
          <p:nvPr/>
        </p:nvSpPr>
        <p:spPr>
          <a:xfrm>
            <a:off x="5134708" y="1055579"/>
            <a:ext cx="2286000" cy="4605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Add item to menu</a:t>
            </a:r>
            <a:endParaRPr lang="en-US" dirty="0"/>
          </a:p>
        </p:txBody>
      </p:sp>
      <p:sp>
        <p:nvSpPr>
          <p:cNvPr id="20" name="Rectangle 19"/>
          <p:cNvSpPr/>
          <p:nvPr/>
        </p:nvSpPr>
        <p:spPr>
          <a:xfrm>
            <a:off x="5181599" y="1676401"/>
            <a:ext cx="2368061" cy="5275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Remove item from menu</a:t>
            </a:r>
            <a:endParaRPr lang="en-US" dirty="0"/>
          </a:p>
        </p:txBody>
      </p:sp>
      <p:sp>
        <p:nvSpPr>
          <p:cNvPr id="21" name="Rectangle 20"/>
          <p:cNvSpPr/>
          <p:nvPr/>
        </p:nvSpPr>
        <p:spPr>
          <a:xfrm>
            <a:off x="5205045" y="2321168"/>
            <a:ext cx="2274277" cy="7737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View feedback,user,menu,reserve table</a:t>
            </a:r>
            <a:endParaRPr lang="en-US" dirty="0"/>
          </a:p>
        </p:txBody>
      </p:sp>
      <p:sp>
        <p:nvSpPr>
          <p:cNvPr id="23" name="Oval 22"/>
          <p:cNvSpPr/>
          <p:nvPr/>
        </p:nvSpPr>
        <p:spPr>
          <a:xfrm>
            <a:off x="1875692" y="4595446"/>
            <a:ext cx="1699847" cy="13481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User</a:t>
            </a:r>
            <a:endParaRPr lang="en-US" dirty="0"/>
          </a:p>
        </p:txBody>
      </p:sp>
      <p:cxnSp>
        <p:nvCxnSpPr>
          <p:cNvPr id="25" name="Straight Arrow Connector 24"/>
          <p:cNvCxnSpPr/>
          <p:nvPr/>
        </p:nvCxnSpPr>
        <p:spPr>
          <a:xfrm flipV="1">
            <a:off x="3205085" y="4085489"/>
            <a:ext cx="2014026" cy="52753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6" name="Rectangle 25"/>
          <p:cNvSpPr/>
          <p:nvPr/>
        </p:nvSpPr>
        <p:spPr>
          <a:xfrm>
            <a:off x="5246077" y="3786545"/>
            <a:ext cx="3141784" cy="42203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Register</a:t>
            </a:r>
            <a:endParaRPr lang="en-US" dirty="0"/>
          </a:p>
        </p:txBody>
      </p:sp>
      <p:cxnSp>
        <p:nvCxnSpPr>
          <p:cNvPr id="28" name="Straight Arrow Connector 27"/>
          <p:cNvCxnSpPr/>
          <p:nvPr/>
        </p:nvCxnSpPr>
        <p:spPr>
          <a:xfrm flipV="1">
            <a:off x="3575539" y="4613027"/>
            <a:ext cx="1777218" cy="33411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9" name="Rectangle 28"/>
          <p:cNvSpPr/>
          <p:nvPr/>
        </p:nvSpPr>
        <p:spPr>
          <a:xfrm>
            <a:off x="5439507" y="4349258"/>
            <a:ext cx="2754924" cy="5128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Login</a:t>
            </a:r>
            <a:endParaRPr lang="en-US" dirty="0"/>
          </a:p>
        </p:txBody>
      </p:sp>
      <p:cxnSp>
        <p:nvCxnSpPr>
          <p:cNvPr id="8201" name="Straight Arrow Connector 8200"/>
          <p:cNvCxnSpPr>
            <a:endCxn id="8202" idx="1"/>
          </p:cNvCxnSpPr>
          <p:nvPr/>
        </p:nvCxnSpPr>
        <p:spPr>
          <a:xfrm>
            <a:off x="3538903" y="5148285"/>
            <a:ext cx="1813853" cy="29708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8202" name="Rectangle 8201"/>
          <p:cNvSpPr/>
          <p:nvPr/>
        </p:nvSpPr>
        <p:spPr>
          <a:xfrm>
            <a:off x="5352756" y="5205043"/>
            <a:ext cx="3241429" cy="4806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Choose ac/non ac room table</a:t>
            </a:r>
            <a:endParaRPr lang="en-US" dirty="0"/>
          </a:p>
        </p:txBody>
      </p:sp>
      <p:cxnSp>
        <p:nvCxnSpPr>
          <p:cNvPr id="8213" name="Straight Arrow Connector 8212"/>
          <p:cNvCxnSpPr/>
          <p:nvPr/>
        </p:nvCxnSpPr>
        <p:spPr>
          <a:xfrm>
            <a:off x="3414344" y="5445367"/>
            <a:ext cx="1919475" cy="71324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8214" name="Rectangle 8213"/>
          <p:cNvSpPr/>
          <p:nvPr/>
        </p:nvSpPr>
        <p:spPr>
          <a:xfrm>
            <a:off x="5352757" y="5908430"/>
            <a:ext cx="3158197" cy="4337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reserve table(ac/non ac)</a:t>
            </a:r>
            <a:endParaRPr lang="en-US" dirty="0"/>
          </a:p>
        </p:txBody>
      </p:sp>
      <p:sp>
        <p:nvSpPr>
          <p:cNvPr id="24" name="Oval 23"/>
          <p:cNvSpPr/>
          <p:nvPr/>
        </p:nvSpPr>
        <p:spPr>
          <a:xfrm>
            <a:off x="0" y="3204788"/>
            <a:ext cx="1789611" cy="14302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Homepage</a:t>
            </a:r>
            <a:endParaRPr lang="en-US" dirty="0"/>
          </a:p>
        </p:txBody>
      </p:sp>
      <p:cxnSp>
        <p:nvCxnSpPr>
          <p:cNvPr id="6" name="Straight Arrow Connector 5"/>
          <p:cNvCxnSpPr/>
          <p:nvPr/>
        </p:nvCxnSpPr>
        <p:spPr>
          <a:xfrm flipV="1">
            <a:off x="1789611" y="3153508"/>
            <a:ext cx="508112" cy="53926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1776549" y="4208584"/>
            <a:ext cx="521174" cy="42642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86645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4"/>
                                        </p:tgtEl>
                                        <p:attrNameLst>
                                          <p:attrName>style.visibility</p:attrName>
                                        </p:attrNameLst>
                                      </p:cBhvr>
                                      <p:to>
                                        <p:strVal val="visible"/>
                                      </p:to>
                                    </p:set>
                                    <p:anim calcmode="lin" valueType="num">
                                      <p:cBhvr additive="base">
                                        <p:cTn id="13" dur="500" fill="hold"/>
                                        <p:tgtEl>
                                          <p:spTgt spid="24"/>
                                        </p:tgtEl>
                                        <p:attrNameLst>
                                          <p:attrName>ppt_x</p:attrName>
                                        </p:attrNameLst>
                                      </p:cBhvr>
                                      <p:tavLst>
                                        <p:tav tm="0">
                                          <p:val>
                                            <p:strVal val="#ppt_x"/>
                                          </p:val>
                                        </p:tav>
                                        <p:tav tm="100000">
                                          <p:val>
                                            <p:strVal val="#ppt_x"/>
                                          </p:val>
                                        </p:tav>
                                      </p:tavLst>
                                    </p:anim>
                                    <p:anim calcmode="lin" valueType="num">
                                      <p:cBhvr additive="base">
                                        <p:cTn id="14"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3"/>
                                        </p:tgtEl>
                                        <p:attrNameLst>
                                          <p:attrName>style.visibility</p:attrName>
                                        </p:attrNameLst>
                                      </p:cBhvr>
                                      <p:to>
                                        <p:strVal val="visible"/>
                                      </p:to>
                                    </p:set>
                                    <p:anim calcmode="lin" valueType="num">
                                      <p:cBhvr additive="base">
                                        <p:cTn id="25" dur="500" fill="hold"/>
                                        <p:tgtEl>
                                          <p:spTgt spid="23"/>
                                        </p:tgtEl>
                                        <p:attrNameLst>
                                          <p:attrName>ppt_x</p:attrName>
                                        </p:attrNameLst>
                                      </p:cBhvr>
                                      <p:tavLst>
                                        <p:tav tm="0">
                                          <p:val>
                                            <p:strVal val="#ppt_x"/>
                                          </p:val>
                                        </p:tav>
                                        <p:tav tm="100000">
                                          <p:val>
                                            <p:strVal val="#ppt_x"/>
                                          </p:val>
                                        </p:tav>
                                      </p:tavLst>
                                    </p:anim>
                                    <p:anim calcmode="lin" valueType="num">
                                      <p:cBhvr additive="base">
                                        <p:cTn id="26"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8"/>
                                        </p:tgtEl>
                                        <p:attrNameLst>
                                          <p:attrName>style.visibility</p:attrName>
                                        </p:attrNameLst>
                                      </p:cBhvr>
                                      <p:to>
                                        <p:strVal val="visible"/>
                                      </p:to>
                                    </p:set>
                                    <p:anim calcmode="lin" valueType="num">
                                      <p:cBhvr additive="base">
                                        <p:cTn id="31" dur="500" fill="hold"/>
                                        <p:tgtEl>
                                          <p:spTgt spid="18"/>
                                        </p:tgtEl>
                                        <p:attrNameLst>
                                          <p:attrName>ppt_x</p:attrName>
                                        </p:attrNameLst>
                                      </p:cBhvr>
                                      <p:tavLst>
                                        <p:tav tm="0">
                                          <p:val>
                                            <p:strVal val="#ppt_x"/>
                                          </p:val>
                                        </p:tav>
                                        <p:tav tm="100000">
                                          <p:val>
                                            <p:strVal val="#ppt_x"/>
                                          </p:val>
                                        </p:tav>
                                      </p:tavLst>
                                    </p:anim>
                                    <p:anim calcmode="lin" valueType="num">
                                      <p:cBhvr additive="base">
                                        <p:cTn id="32"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16" presetClass="entr" presetSubtype="21" fill="hold" grpId="0" nodeType="click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barn(inVertical)">
                                      <p:cBhvr>
                                        <p:cTn id="37" dur="500"/>
                                        <p:tgtEl>
                                          <p:spTgt spid="19"/>
                                        </p:tgtEl>
                                      </p:cBhvr>
                                    </p:animEffect>
                                  </p:childTnLst>
                                </p:cTn>
                              </p:par>
                            </p:childTnLst>
                          </p:cTn>
                        </p:par>
                      </p:childTnLst>
                    </p:cTn>
                  </p:par>
                  <p:par>
                    <p:cTn id="38" fill="hold">
                      <p:stCondLst>
                        <p:cond delay="indefinite"/>
                      </p:stCondLst>
                      <p:childTnLst>
                        <p:par>
                          <p:cTn id="39" fill="hold">
                            <p:stCondLst>
                              <p:cond delay="0"/>
                            </p:stCondLst>
                            <p:childTnLst>
                              <p:par>
                                <p:cTn id="40" presetID="6" presetClass="entr" presetSubtype="16" fill="hold" grpId="0" nodeType="click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circle(in)">
                                      <p:cBhvr>
                                        <p:cTn id="42" dur="2000"/>
                                        <p:tgtEl>
                                          <p:spTgt spid="20"/>
                                        </p:tgtEl>
                                      </p:cBhvr>
                                    </p:animEffect>
                                  </p:childTnLst>
                                </p:cTn>
                              </p:par>
                            </p:childTnLst>
                          </p:cTn>
                        </p:par>
                      </p:childTnLst>
                    </p:cTn>
                  </p:par>
                  <p:par>
                    <p:cTn id="43" fill="hold">
                      <p:stCondLst>
                        <p:cond delay="indefinite"/>
                      </p:stCondLst>
                      <p:childTnLst>
                        <p:par>
                          <p:cTn id="44" fill="hold">
                            <p:stCondLst>
                              <p:cond delay="0"/>
                            </p:stCondLst>
                            <p:childTnLst>
                              <p:par>
                                <p:cTn id="45" presetID="21" presetClass="entr" presetSubtype="1" fill="hold" grpId="0" nodeType="click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wheel(1)">
                                      <p:cBhvr>
                                        <p:cTn id="47" dur="2000"/>
                                        <p:tgtEl>
                                          <p:spTgt spid="21"/>
                                        </p:tgtEl>
                                      </p:cBhvr>
                                    </p:animEffect>
                                  </p:childTnLst>
                                </p:cTn>
                              </p:par>
                            </p:childTnLst>
                          </p:cTn>
                        </p:par>
                      </p:childTnLst>
                    </p:cTn>
                  </p:par>
                  <p:par>
                    <p:cTn id="48" fill="hold">
                      <p:stCondLst>
                        <p:cond delay="indefinite"/>
                      </p:stCondLst>
                      <p:childTnLst>
                        <p:par>
                          <p:cTn id="49" fill="hold">
                            <p:stCondLst>
                              <p:cond delay="0"/>
                            </p:stCondLst>
                            <p:childTnLst>
                              <p:par>
                                <p:cTn id="50" presetID="42" presetClass="entr" presetSubtype="0" fill="hold" grpId="0" nodeType="clickEffect">
                                  <p:stCondLst>
                                    <p:cond delay="0"/>
                                  </p:stCondLst>
                                  <p:childTnLst>
                                    <p:set>
                                      <p:cBhvr>
                                        <p:cTn id="51" dur="1" fill="hold">
                                          <p:stCondLst>
                                            <p:cond delay="0"/>
                                          </p:stCondLst>
                                        </p:cTn>
                                        <p:tgtEl>
                                          <p:spTgt spid="26"/>
                                        </p:tgtEl>
                                        <p:attrNameLst>
                                          <p:attrName>style.visibility</p:attrName>
                                        </p:attrNameLst>
                                      </p:cBhvr>
                                      <p:to>
                                        <p:strVal val="visible"/>
                                      </p:to>
                                    </p:set>
                                    <p:animEffect transition="in" filter="fade">
                                      <p:cBhvr>
                                        <p:cTn id="52" dur="1000"/>
                                        <p:tgtEl>
                                          <p:spTgt spid="26"/>
                                        </p:tgtEl>
                                      </p:cBhvr>
                                    </p:animEffect>
                                    <p:anim calcmode="lin" valueType="num">
                                      <p:cBhvr>
                                        <p:cTn id="53" dur="1000" fill="hold"/>
                                        <p:tgtEl>
                                          <p:spTgt spid="26"/>
                                        </p:tgtEl>
                                        <p:attrNameLst>
                                          <p:attrName>ppt_x</p:attrName>
                                        </p:attrNameLst>
                                      </p:cBhvr>
                                      <p:tavLst>
                                        <p:tav tm="0">
                                          <p:val>
                                            <p:strVal val="#ppt_x"/>
                                          </p:val>
                                        </p:tav>
                                        <p:tav tm="100000">
                                          <p:val>
                                            <p:strVal val="#ppt_x"/>
                                          </p:val>
                                        </p:tav>
                                      </p:tavLst>
                                    </p:anim>
                                    <p:anim calcmode="lin" valueType="num">
                                      <p:cBhvr>
                                        <p:cTn id="54"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2" presetClass="entr" presetSubtype="4" fill="hold" grpId="0" nodeType="clickEffect">
                                  <p:stCondLst>
                                    <p:cond delay="0"/>
                                  </p:stCondLst>
                                  <p:childTnLst>
                                    <p:set>
                                      <p:cBhvr>
                                        <p:cTn id="58" dur="1" fill="hold">
                                          <p:stCondLst>
                                            <p:cond delay="0"/>
                                          </p:stCondLst>
                                        </p:cTn>
                                        <p:tgtEl>
                                          <p:spTgt spid="29"/>
                                        </p:tgtEl>
                                        <p:attrNameLst>
                                          <p:attrName>style.visibility</p:attrName>
                                        </p:attrNameLst>
                                      </p:cBhvr>
                                      <p:to>
                                        <p:strVal val="visible"/>
                                      </p:to>
                                    </p:set>
                                    <p:animEffect transition="in" filter="wipe(down)">
                                      <p:cBhvr>
                                        <p:cTn id="59" dur="500"/>
                                        <p:tgtEl>
                                          <p:spTgt spid="29"/>
                                        </p:tgtEl>
                                      </p:cBhvr>
                                    </p:animEffect>
                                  </p:childTnLst>
                                </p:cTn>
                              </p:par>
                            </p:childTnLst>
                          </p:cTn>
                        </p:par>
                      </p:childTnLst>
                    </p:cTn>
                  </p:par>
                  <p:par>
                    <p:cTn id="60" fill="hold">
                      <p:stCondLst>
                        <p:cond delay="indefinite"/>
                      </p:stCondLst>
                      <p:childTnLst>
                        <p:par>
                          <p:cTn id="61" fill="hold">
                            <p:stCondLst>
                              <p:cond delay="0"/>
                            </p:stCondLst>
                            <p:childTnLst>
                              <p:par>
                                <p:cTn id="62" presetID="42" presetClass="entr" presetSubtype="0" fill="hold" grpId="0" nodeType="clickEffect">
                                  <p:stCondLst>
                                    <p:cond delay="0"/>
                                  </p:stCondLst>
                                  <p:childTnLst>
                                    <p:set>
                                      <p:cBhvr>
                                        <p:cTn id="63" dur="1" fill="hold">
                                          <p:stCondLst>
                                            <p:cond delay="0"/>
                                          </p:stCondLst>
                                        </p:cTn>
                                        <p:tgtEl>
                                          <p:spTgt spid="8202"/>
                                        </p:tgtEl>
                                        <p:attrNameLst>
                                          <p:attrName>style.visibility</p:attrName>
                                        </p:attrNameLst>
                                      </p:cBhvr>
                                      <p:to>
                                        <p:strVal val="visible"/>
                                      </p:to>
                                    </p:set>
                                    <p:animEffect transition="in" filter="fade">
                                      <p:cBhvr>
                                        <p:cTn id="64" dur="1000"/>
                                        <p:tgtEl>
                                          <p:spTgt spid="8202"/>
                                        </p:tgtEl>
                                      </p:cBhvr>
                                    </p:animEffect>
                                    <p:anim calcmode="lin" valueType="num">
                                      <p:cBhvr>
                                        <p:cTn id="65" dur="1000" fill="hold"/>
                                        <p:tgtEl>
                                          <p:spTgt spid="8202"/>
                                        </p:tgtEl>
                                        <p:attrNameLst>
                                          <p:attrName>ppt_x</p:attrName>
                                        </p:attrNameLst>
                                      </p:cBhvr>
                                      <p:tavLst>
                                        <p:tav tm="0">
                                          <p:val>
                                            <p:strVal val="#ppt_x"/>
                                          </p:val>
                                        </p:tav>
                                        <p:tav tm="100000">
                                          <p:val>
                                            <p:strVal val="#ppt_x"/>
                                          </p:val>
                                        </p:tav>
                                      </p:tavLst>
                                    </p:anim>
                                    <p:anim calcmode="lin" valueType="num">
                                      <p:cBhvr>
                                        <p:cTn id="66" dur="1000" fill="hold"/>
                                        <p:tgtEl>
                                          <p:spTgt spid="8202"/>
                                        </p:tgtEl>
                                        <p:attrNameLst>
                                          <p:attrName>ppt_y</p:attrName>
                                        </p:attrNameLst>
                                      </p:cBhvr>
                                      <p:tavLst>
                                        <p:tav tm="0">
                                          <p:val>
                                            <p:strVal val="#ppt_y+.1"/>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8214"/>
                                        </p:tgtEl>
                                        <p:attrNameLst>
                                          <p:attrName>style.visibility</p:attrName>
                                        </p:attrNameLst>
                                      </p:cBhvr>
                                      <p:to>
                                        <p:strVal val="visible"/>
                                      </p:to>
                                    </p:set>
                                    <p:animEffect transition="in" filter="fade">
                                      <p:cBhvr>
                                        <p:cTn id="71" dur="500"/>
                                        <p:tgtEl>
                                          <p:spTgt spid="82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animBg="1"/>
      <p:bldP spid="18" grpId="0" animBg="1"/>
      <p:bldP spid="19" grpId="0" animBg="1"/>
      <p:bldP spid="20" grpId="0" animBg="1"/>
      <p:bldP spid="21" grpId="0" animBg="1"/>
      <p:bldP spid="23" grpId="0" animBg="1"/>
      <p:bldP spid="26" grpId="0" animBg="1"/>
      <p:bldP spid="29" grpId="0" animBg="1"/>
      <p:bldP spid="8202" grpId="0" animBg="1"/>
      <p:bldP spid="8214" grpId="0" animBg="1"/>
      <p:bldP spid="2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5400" dirty="0" smtClean="0"/>
              <a:t>HTML</a:t>
            </a:r>
            <a:endParaRPr lang="en-US" sz="5400" dirty="0"/>
          </a:p>
        </p:txBody>
      </p:sp>
      <p:sp>
        <p:nvSpPr>
          <p:cNvPr id="3" name="Content Placeholder 2"/>
          <p:cNvSpPr>
            <a:spLocks noGrp="1"/>
          </p:cNvSpPr>
          <p:nvPr>
            <p:ph idx="1"/>
          </p:nvPr>
        </p:nvSpPr>
        <p:spPr/>
        <p:txBody>
          <a:bodyPr>
            <a:normAutofit lnSpcReduction="10000"/>
          </a:bodyPr>
          <a:lstStyle/>
          <a:p>
            <a:r>
              <a:rPr lang="en-US" sz="2400" dirty="0"/>
              <a:t>HTML stands for Hyper Text Markup Language</a:t>
            </a:r>
          </a:p>
          <a:p>
            <a:r>
              <a:rPr lang="en-US" sz="2400" dirty="0"/>
              <a:t>HTML is the standard markup language for creating Web pages</a:t>
            </a:r>
          </a:p>
          <a:p>
            <a:r>
              <a:rPr lang="en-US" sz="2400" dirty="0"/>
              <a:t>HTML describes the structure of a Web page</a:t>
            </a:r>
          </a:p>
          <a:p>
            <a:r>
              <a:rPr lang="en-US" sz="2400" dirty="0"/>
              <a:t>HTML consists of a series of elements</a:t>
            </a:r>
          </a:p>
          <a:p>
            <a:r>
              <a:rPr lang="en-US" sz="2400" dirty="0"/>
              <a:t>HTML elements tell the browser how to display the content</a:t>
            </a:r>
          </a:p>
          <a:p>
            <a:r>
              <a:rPr lang="en-US" sz="2400" dirty="0"/>
              <a:t>HTML elements label pieces of content such as "this is a heading", "this is a paragraph", "this is a link", etc</a:t>
            </a:r>
            <a:r>
              <a:rPr lang="en-US" dirty="0"/>
              <a:t>.</a:t>
            </a:r>
          </a:p>
          <a:p>
            <a:endParaRPr lang="en-US" dirty="0"/>
          </a:p>
        </p:txBody>
      </p:sp>
      <p:sp>
        <p:nvSpPr>
          <p:cNvPr id="4" name="AutoShape 2" descr="HTML - Wikipedi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pic>
        <p:nvPicPr>
          <p:cNvPr id="512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73700" y="867508"/>
            <a:ext cx="2818300" cy="33879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72594814"/>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xmlns=""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3334</TotalTime>
  <Words>1250</Words>
  <Application>Microsoft Office PowerPoint</Application>
  <PresentationFormat>Custom</PresentationFormat>
  <Paragraphs>185</Paragraphs>
  <Slides>36</Slides>
  <Notes>0</Notes>
  <HiddenSlides>0</HiddenSlides>
  <MMClips>0</MMClips>
  <ScaleCrop>false</ScaleCrop>
  <HeadingPairs>
    <vt:vector size="4" baseType="variant">
      <vt:variant>
        <vt:lpstr>Theme</vt:lpstr>
      </vt:variant>
      <vt:variant>
        <vt:i4>1</vt:i4>
      </vt:variant>
      <vt:variant>
        <vt:lpstr>Slide Titles</vt:lpstr>
      </vt:variant>
      <vt:variant>
        <vt:i4>36</vt:i4>
      </vt:variant>
    </vt:vector>
  </HeadingPairs>
  <TitlesOfParts>
    <vt:vector size="37" baseType="lpstr">
      <vt:lpstr>Facet</vt:lpstr>
      <vt:lpstr>PowerPoint Presentation</vt:lpstr>
      <vt:lpstr>PowerPoint Presentation</vt:lpstr>
      <vt:lpstr>Agenda</vt:lpstr>
      <vt:lpstr>Introduction</vt:lpstr>
      <vt:lpstr>Objective</vt:lpstr>
      <vt:lpstr>PowerPoint Presentation</vt:lpstr>
      <vt:lpstr>PowerPoint Presentation</vt:lpstr>
      <vt:lpstr>E-R Diagram:</vt:lpstr>
      <vt:lpstr>HTML</vt:lpstr>
      <vt:lpstr>CSS</vt:lpstr>
      <vt:lpstr>BOOTSTRAP</vt:lpstr>
      <vt:lpstr>Visual studio code</vt:lpstr>
      <vt:lpstr>Angular</vt:lpstr>
      <vt:lpstr>Flowchart</vt:lpstr>
      <vt:lpstr>SPRING BOOT</vt:lpstr>
      <vt:lpstr>MYSQL</vt:lpstr>
      <vt:lpstr>MySQL Queries</vt:lpstr>
      <vt:lpstr>HIBERNATE</vt:lpstr>
      <vt:lpstr>POSTMAN TOOL</vt:lpstr>
      <vt:lpstr>Why do we use postman?</vt:lpstr>
      <vt:lpstr>JUNIT TESTING</vt:lpstr>
      <vt:lpstr>Home Page:</vt:lpstr>
      <vt:lpstr>PowerPoint Presentation</vt:lpstr>
      <vt:lpstr>PowerPoint Presentation</vt:lpstr>
      <vt:lpstr>PowerPoint Presentation</vt:lpstr>
      <vt:lpstr>PowerPoint Presentation</vt:lpstr>
      <vt:lpstr>PowerPoint Presentation</vt:lpstr>
      <vt:lpstr>PowerPoint Presentation</vt:lpstr>
      <vt:lpstr>Features of Café Table Reservation</vt:lpstr>
      <vt:lpstr>Advantages</vt:lpstr>
      <vt:lpstr>Disadvantages</vt:lpstr>
      <vt:lpstr>Future scope and improvements</vt:lpstr>
      <vt:lpstr>Conclusion</vt:lpstr>
      <vt:lpstr>Sources:</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anusha dv</dc:creator>
  <cp:lastModifiedBy>Admin</cp:lastModifiedBy>
  <cp:revision>124</cp:revision>
  <dcterms:created xsi:type="dcterms:W3CDTF">2022-03-26T17:23:29Z</dcterms:created>
  <dcterms:modified xsi:type="dcterms:W3CDTF">2022-04-19T16:48:33Z</dcterms:modified>
</cp:coreProperties>
</file>